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
  </p:notesMasterIdLst>
  <p:sldIdLst>
    <p:sldId id="256" r:id="rId2"/>
    <p:sldId id="257" r:id="rId3"/>
    <p:sldId id="258" r:id="rId4"/>
    <p:sldId id="259" r:id="rId5"/>
  </p:sldIdLst>
  <p:sldSz cx="7559675" cy="10691813"/>
  <p:notesSz cx="6858000" cy="9144000"/>
  <p:embeddedFontLst>
    <p:embeddedFont>
      <p:font typeface="Poppins" charset="0"/>
      <p:regular r:id="rId7"/>
      <p:bold r:id="rId8"/>
      <p:italic r:id="rId9"/>
      <p:boldItalic r:id="rId10"/>
    </p:embeddedFont>
    <p:embeddedFont>
      <p:font typeface="Playball" charset="0"/>
      <p:regular r:id="rId11"/>
    </p:embeddedFont>
    <p:embeddedFont>
      <p:font typeface="Poppins Light" charset="0"/>
      <p:regular r:id="rId12"/>
      <p:bold r:id="rId13"/>
      <p:italic r:id="rId14"/>
      <p:boldItalic r:id="rId15"/>
    </p:embeddedFont>
    <p:embeddedFont>
      <p:font typeface="Poppins SemiBold"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27">
          <p15:clr>
            <a:srgbClr val="9AA0A6"/>
          </p15:clr>
        </p15:guide>
        <p15:guide id="2" pos="4535">
          <p15:clr>
            <a:srgbClr val="9AA0A6"/>
          </p15:clr>
        </p15:guide>
        <p15:guide id="3" orient="horz" pos="227">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1F4FC97-68B0-41AD-81E3-81FE57E5AF60}">
  <a:tblStyle styleId="{C1F4FC97-68B0-41AD-81E3-81FE57E5AF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6C7AC6-F889-49F7-B6DA-2BB6B6B28BBD}"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5" d="100"/>
          <a:sy n="45" d="100"/>
        </p:scale>
        <p:origin x="-2328" y="-114"/>
      </p:cViewPr>
      <p:guideLst>
        <p:guide orient="horz" pos="227"/>
        <p:guide orient="horz" pos="6508"/>
        <p:guide pos="227"/>
        <p:guide pos="45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6d3207291_0_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6d32072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6d3207085_0_1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56d32070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2fe2f9aa_0_2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2fe2f9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safeguardingenquiries@sydneycatholic.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11" name="Google Shape;11;p2"/>
          <p:cNvSpPr txBox="1"/>
          <p:nvPr/>
        </p:nvSpPr>
        <p:spPr>
          <a:xfrm>
            <a:off x="2338375" y="253225"/>
            <a:ext cx="2863200" cy="400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3200" b="1">
                <a:solidFill>
                  <a:srgbClr val="487249"/>
                </a:solidFill>
                <a:latin typeface="Poppins"/>
                <a:ea typeface="Poppins"/>
                <a:cs typeface="Poppins"/>
                <a:sym typeface="Poppins"/>
              </a:rPr>
              <a:t>Bridie</a:t>
            </a:r>
            <a:endParaRPr sz="3200" b="1">
              <a:solidFill>
                <a:srgbClr val="487249"/>
              </a:solidFill>
              <a:latin typeface="Poppins"/>
              <a:ea typeface="Poppins"/>
              <a:cs typeface="Poppins"/>
              <a:sym typeface="Poppins"/>
            </a:endParaRPr>
          </a:p>
        </p:txBody>
      </p:sp>
      <p:sp>
        <p:nvSpPr>
          <p:cNvPr id="12" name="Google Shape;12;p2"/>
          <p:cNvSpPr txBox="1"/>
          <p:nvPr/>
        </p:nvSpPr>
        <p:spPr>
          <a:xfrm>
            <a:off x="1904975" y="704449"/>
            <a:ext cx="3729900" cy="14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1100">
                <a:solidFill>
                  <a:srgbClr val="487249"/>
                </a:solidFill>
                <a:latin typeface="Poppins Light"/>
                <a:ea typeface="Poppins Light"/>
                <a:cs typeface="Poppins Light"/>
                <a:sym typeface="Poppins Light"/>
              </a:rPr>
              <a:t>St Brigid’s Parish Community, Coogee </a:t>
            </a:r>
            <a:endParaRPr sz="1100">
              <a:solidFill>
                <a:srgbClr val="487249"/>
              </a:solidFill>
              <a:latin typeface="Poppins Light"/>
              <a:ea typeface="Poppins Light"/>
              <a:cs typeface="Poppins Light"/>
              <a:sym typeface="Poppins Light"/>
            </a:endParaRPr>
          </a:p>
        </p:txBody>
      </p:sp>
      <p:sp>
        <p:nvSpPr>
          <p:cNvPr id="13" name="Google Shape;13;p2"/>
          <p:cNvSpPr txBox="1"/>
          <p:nvPr/>
        </p:nvSpPr>
        <p:spPr>
          <a:xfrm>
            <a:off x="1904975" y="898875"/>
            <a:ext cx="3729900" cy="14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850">
                <a:solidFill>
                  <a:srgbClr val="487249"/>
                </a:solidFill>
                <a:latin typeface="Poppins SemiBold"/>
                <a:ea typeface="Poppins SemiBold"/>
                <a:cs typeface="Poppins SemiBold"/>
                <a:sym typeface="Poppins SemiBold"/>
              </a:rPr>
              <a:t>Cared for by the Missionaries of the Sacred Heart</a:t>
            </a:r>
            <a:endParaRPr sz="850">
              <a:solidFill>
                <a:srgbClr val="487249"/>
              </a:solidFill>
              <a:latin typeface="Poppins SemiBold"/>
              <a:ea typeface="Poppins SemiBold"/>
              <a:cs typeface="Poppins SemiBold"/>
              <a:sym typeface="Poppins SemiBold"/>
            </a:endParaRPr>
          </a:p>
        </p:txBody>
      </p:sp>
      <p:pic>
        <p:nvPicPr>
          <p:cNvPr id="14" name="Google Shape;14;p2"/>
          <p:cNvPicPr preferRelativeResize="0"/>
          <p:nvPr/>
        </p:nvPicPr>
        <p:blipFill rotWithShape="1">
          <a:blip r:embed="rId2">
            <a:alphaModFix/>
          </a:blip>
          <a:srcRect r="69448"/>
          <a:stretch/>
        </p:blipFill>
        <p:spPr>
          <a:xfrm>
            <a:off x="238175" y="78175"/>
            <a:ext cx="1343574" cy="2095198"/>
          </a:xfrm>
          <a:prstGeom prst="rect">
            <a:avLst/>
          </a:prstGeom>
          <a:noFill/>
          <a:ln>
            <a:noFill/>
          </a:ln>
        </p:spPr>
      </p:pic>
      <p:pic>
        <p:nvPicPr>
          <p:cNvPr id="15" name="Google Shape;15;p2" descr="We're a COVID Safe Business registered with the NSW ..."/>
          <p:cNvPicPr preferRelativeResize="0"/>
          <p:nvPr/>
        </p:nvPicPr>
        <p:blipFill rotWithShape="1">
          <a:blip r:embed="rId3">
            <a:alphaModFix/>
          </a:blip>
          <a:srcRect l="22170" r="22165"/>
          <a:stretch/>
        </p:blipFill>
        <p:spPr>
          <a:xfrm>
            <a:off x="6496304" y="360000"/>
            <a:ext cx="703695" cy="711325"/>
          </a:xfrm>
          <a:prstGeom prst="rect">
            <a:avLst/>
          </a:prstGeom>
          <a:noFill/>
          <a:ln>
            <a:noFill/>
          </a:ln>
        </p:spPr>
      </p:pic>
      <p:pic>
        <p:nvPicPr>
          <p:cNvPr id="16" name="Google Shape;16;p2" descr="Missionaries of the Sacred Heart :: MSC :: Australia :: AN ..."/>
          <p:cNvPicPr preferRelativeResize="0"/>
          <p:nvPr/>
        </p:nvPicPr>
        <p:blipFill>
          <a:blip r:embed="rId4">
            <a:alphaModFix/>
          </a:blip>
          <a:stretch>
            <a:fillRect/>
          </a:stretch>
        </p:blipFill>
        <p:spPr>
          <a:xfrm>
            <a:off x="5522450" y="360000"/>
            <a:ext cx="887800" cy="671025"/>
          </a:xfrm>
          <a:prstGeom prst="rect">
            <a:avLst/>
          </a:prstGeom>
          <a:noFill/>
          <a:ln>
            <a:noFill/>
          </a:ln>
        </p:spPr>
      </p:pic>
      <p:sp>
        <p:nvSpPr>
          <p:cNvPr id="17" name="Google Shape;17;p2"/>
          <p:cNvSpPr/>
          <p:nvPr/>
        </p:nvSpPr>
        <p:spPr>
          <a:xfrm>
            <a:off x="1581750" y="1209125"/>
            <a:ext cx="5618400" cy="6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 name="Google Shape;18;p2"/>
          <p:cNvGraphicFramePr/>
          <p:nvPr/>
        </p:nvGraphicFramePr>
        <p:xfrm>
          <a:off x="1643050" y="1287725"/>
          <a:ext cx="5555500" cy="586150"/>
        </p:xfrm>
        <a:graphic>
          <a:graphicData uri="http://schemas.openxmlformats.org/drawingml/2006/table">
            <a:tbl>
              <a:tblPr>
                <a:noFill/>
                <a:tableStyleId>{C1F4FC97-68B0-41AD-81E3-81FE57E5AF60}</a:tableStyleId>
              </a:tblPr>
              <a:tblGrid>
                <a:gridCol w="1770975"/>
                <a:gridCol w="1852700"/>
                <a:gridCol w="1931825"/>
              </a:tblGrid>
              <a:tr h="146175">
                <a:tc>
                  <a:txBody>
                    <a:bodyPr/>
                    <a:lstStyle/>
                    <a:p>
                      <a:pPr marL="0" lvl="0" indent="0" algn="l" rtl="0">
                        <a:lnSpc>
                          <a:spcPct val="20000"/>
                        </a:lnSpc>
                        <a:spcBef>
                          <a:spcPts val="0"/>
                        </a:spcBef>
                        <a:spcAft>
                          <a:spcPts val="0"/>
                        </a:spcAft>
                        <a:buNone/>
                      </a:pPr>
                      <a:r>
                        <a:rPr lang="uk" sz="700" b="1"/>
                        <a:t>Parish Priest:</a:t>
                      </a:r>
                      <a:r>
                        <a:rPr lang="uk" sz="700"/>
                        <a:t> Fr Thoi Tran msc</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Website</a:t>
                      </a:r>
                      <a:r>
                        <a:rPr lang="uk" sz="700"/>
                        <a:t>: www.stbrigidscoogee.org.au</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a:t>St Brigid’s Primary School </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7625">
                <a:tc>
                  <a:txBody>
                    <a:bodyPr/>
                    <a:lstStyle/>
                    <a:p>
                      <a:pPr marL="0" lvl="0" indent="0" algn="l" rtl="0">
                        <a:lnSpc>
                          <a:spcPct val="20000"/>
                        </a:lnSpc>
                        <a:spcBef>
                          <a:spcPts val="0"/>
                        </a:spcBef>
                        <a:spcAft>
                          <a:spcPts val="0"/>
                        </a:spcAft>
                        <a:buNone/>
                      </a:pPr>
                      <a:r>
                        <a:rPr lang="uk" sz="700" b="1"/>
                        <a:t>Secretary:</a:t>
                      </a:r>
                      <a:r>
                        <a:rPr lang="uk" sz="700"/>
                        <a:t> Caroline Doherty</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Email</a:t>
                      </a:r>
                      <a:r>
                        <a:rPr lang="uk" sz="700"/>
                        <a:t>: stbparish_coogee@yahoo.com.au</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Principal:</a:t>
                      </a:r>
                      <a:r>
                        <a:rPr lang="uk" sz="700"/>
                        <a:t> Diane Cowan</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6175">
                <a:tc>
                  <a:txBody>
                    <a:bodyPr/>
                    <a:lstStyle/>
                    <a:p>
                      <a:pPr marL="0" lvl="0" indent="0" algn="l" rtl="0">
                        <a:lnSpc>
                          <a:spcPct val="20000"/>
                        </a:lnSpc>
                        <a:spcBef>
                          <a:spcPts val="0"/>
                        </a:spcBef>
                        <a:spcAft>
                          <a:spcPts val="0"/>
                        </a:spcAft>
                        <a:buNone/>
                      </a:pPr>
                      <a:r>
                        <a:rPr lang="uk" sz="700" b="1"/>
                        <a:t>Sacramental Co-ord:</a:t>
                      </a:r>
                      <a:r>
                        <a:rPr lang="uk" sz="700"/>
                        <a:t> Inez Augustine</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Phone</a:t>
                      </a:r>
                      <a:r>
                        <a:rPr lang="uk" sz="700"/>
                        <a:t>: 9315 7562</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a:t>160 Coogee Bay Rd Coogee NSW 2034</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6175">
                <a:tc>
                  <a:txBody>
                    <a:bodyPr/>
                    <a:lstStyle/>
                    <a:p>
                      <a:pPr marL="0" lvl="0" indent="0" algn="l" rtl="0">
                        <a:lnSpc>
                          <a:spcPct val="20000"/>
                        </a:lnSpc>
                        <a:spcBef>
                          <a:spcPts val="0"/>
                        </a:spcBef>
                        <a:spcAft>
                          <a:spcPts val="0"/>
                        </a:spcAft>
                        <a:buNone/>
                      </a:pPr>
                      <a:r>
                        <a:rPr lang="uk" sz="700" b="1"/>
                        <a:t>Safe Guarding Officer: </a:t>
                      </a:r>
                      <a:r>
                        <a:rPr lang="uk" sz="700"/>
                        <a:t>Sharon Waller</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Phone:</a:t>
                      </a:r>
                      <a:r>
                        <a:rPr lang="uk" sz="700"/>
                        <a:t> 9665 5771</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bl>
          </a:graphicData>
        </a:graphic>
      </p:graphicFrame>
      <p:sp>
        <p:nvSpPr>
          <p:cNvPr id="19" name="Google Shape;19;p2"/>
          <p:cNvSpPr/>
          <p:nvPr/>
        </p:nvSpPr>
        <p:spPr>
          <a:xfrm>
            <a:off x="360000" y="2068450"/>
            <a:ext cx="6838500" cy="8263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39425" y="2145950"/>
            <a:ext cx="4485900" cy="6711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p:nvPr/>
        </p:nvSpPr>
        <p:spPr>
          <a:xfrm>
            <a:off x="2680350" y="2182074"/>
            <a:ext cx="3729900" cy="14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uk" sz="900" b="1">
                <a:solidFill>
                  <a:srgbClr val="487249"/>
                </a:solidFill>
                <a:latin typeface="Poppins"/>
                <a:ea typeface="Poppins"/>
                <a:cs typeface="Poppins"/>
                <a:sym typeface="Poppins"/>
              </a:rPr>
              <a:t>Readings for this weekend</a:t>
            </a:r>
            <a:endParaRPr sz="900" b="1">
              <a:solidFill>
                <a:srgbClr val="487249"/>
              </a:solidFill>
              <a:latin typeface="Poppins"/>
              <a:ea typeface="Poppins"/>
              <a:cs typeface="Poppins"/>
              <a:sym typeface="Poppins"/>
            </a:endParaRPr>
          </a:p>
        </p:txBody>
      </p:sp>
      <p:pic>
        <p:nvPicPr>
          <p:cNvPr id="22" name="Google Shape;22;p2"/>
          <p:cNvPicPr preferRelativeResize="0"/>
          <p:nvPr/>
        </p:nvPicPr>
        <p:blipFill>
          <a:blip r:embed="rId5">
            <a:alphaModFix/>
          </a:blip>
          <a:stretch>
            <a:fillRect/>
          </a:stretch>
        </p:blipFill>
        <p:spPr>
          <a:xfrm>
            <a:off x="5698473" y="8996175"/>
            <a:ext cx="1337200" cy="1201775"/>
          </a:xfrm>
          <a:prstGeom prst="rect">
            <a:avLst/>
          </a:prstGeom>
          <a:noFill/>
          <a:ln>
            <a:noFill/>
          </a:ln>
        </p:spPr>
      </p:pic>
      <p:sp>
        <p:nvSpPr>
          <p:cNvPr id="23" name="Google Shape;23;p2"/>
          <p:cNvSpPr/>
          <p:nvPr/>
        </p:nvSpPr>
        <p:spPr>
          <a:xfrm>
            <a:off x="3864300" y="7904925"/>
            <a:ext cx="3261000" cy="2353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b="1">
                <a:solidFill>
                  <a:schemeClr val="dk1"/>
                </a:solidFill>
              </a:rPr>
              <a:t>WISH TO DONATE ONLINE</a:t>
            </a:r>
            <a:endParaRPr b="1">
              <a:solidFill>
                <a:schemeClr val="dk1"/>
              </a:solidFill>
            </a:endParaRPr>
          </a:p>
          <a:p>
            <a:pPr marL="0" lvl="0" indent="0" algn="l" rtl="0">
              <a:lnSpc>
                <a:spcPct val="100000"/>
              </a:lnSpc>
              <a:spcBef>
                <a:spcPts val="1000"/>
              </a:spcBef>
              <a:spcAft>
                <a:spcPts val="0"/>
              </a:spcAft>
              <a:buNone/>
            </a:pPr>
            <a:r>
              <a:rPr lang="uk" sz="1000"/>
              <a:t>We are pleased to offer the option for Parishioners or visitors to donate online through our website. Scan this QR code to donate. Please call the parish office with any questions.</a:t>
            </a:r>
            <a:endParaRPr sz="1000"/>
          </a:p>
          <a:p>
            <a:pPr marL="0" lvl="0" indent="0" algn="l" rtl="0">
              <a:lnSpc>
                <a:spcPct val="100000"/>
              </a:lnSpc>
              <a:spcBef>
                <a:spcPts val="1000"/>
              </a:spcBef>
              <a:spcAft>
                <a:spcPts val="1000"/>
              </a:spcAft>
              <a:buNone/>
            </a:pPr>
            <a:r>
              <a:rPr lang="uk" sz="1000" b="1"/>
              <a:t>Tel: 9315 7562</a:t>
            </a:r>
            <a:endParaRPr sz="1000" b="1"/>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27">
          <p15:clr>
            <a:srgbClr val="FA7B17"/>
          </p15:clr>
        </p15:guide>
        <p15:guide id="2" pos="4535">
          <p15:clr>
            <a:srgbClr val="FA7B17"/>
          </p15:clr>
        </p15:guide>
        <p15:guide id="3" orient="horz" pos="227">
          <p15:clr>
            <a:srgbClr val="FA7B17"/>
          </p15:clr>
        </p15:guide>
        <p15:guide id="4" orient="horz" pos="6508">
          <p15:clr>
            <a:srgbClr val="FA7B17"/>
          </p15:clr>
        </p15:guide>
        <p15:guide id="5" pos="1663">
          <p15:clr>
            <a:srgbClr val="FA7B17"/>
          </p15:clr>
        </p15:guide>
        <p15:guide id="6" pos="310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26" name="Google Shape;26;p3"/>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7" name="Google Shape;27;p3"/>
          <p:cNvSpPr/>
          <p:nvPr/>
        </p:nvSpPr>
        <p:spPr>
          <a:xfrm>
            <a:off x="433450" y="439775"/>
            <a:ext cx="6691800" cy="3081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8" name="Google Shape;28;p3"/>
          <p:cNvSpPr/>
          <p:nvPr/>
        </p:nvSpPr>
        <p:spPr>
          <a:xfrm>
            <a:off x="433450" y="3595675"/>
            <a:ext cx="6691800" cy="10506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9" name="Google Shape;29;p3"/>
          <p:cNvSpPr/>
          <p:nvPr/>
        </p:nvSpPr>
        <p:spPr>
          <a:xfrm>
            <a:off x="434100" y="7171000"/>
            <a:ext cx="6691800" cy="3081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27">
          <p15:clr>
            <a:srgbClr val="FA7B17"/>
          </p15:clr>
        </p15:guide>
        <p15:guide id="2" pos="238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3"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32" name="Google Shape;32;p4"/>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3" name="Google Shape;33;p4"/>
          <p:cNvSpPr/>
          <p:nvPr/>
        </p:nvSpPr>
        <p:spPr>
          <a:xfrm>
            <a:off x="433450" y="439775"/>
            <a:ext cx="6691800" cy="3081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38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4 3 col"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36" name="Google Shape;36;p5"/>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7" name="Google Shape;37;p5"/>
          <p:cNvSpPr/>
          <p:nvPr/>
        </p:nvSpPr>
        <p:spPr>
          <a:xfrm>
            <a:off x="433450" y="8936350"/>
            <a:ext cx="6691800" cy="13236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8" name="Google Shape;38;p5"/>
          <p:cNvSpPr txBox="1"/>
          <p:nvPr/>
        </p:nvSpPr>
        <p:spPr>
          <a:xfrm>
            <a:off x="530050" y="8943850"/>
            <a:ext cx="6474900" cy="1311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300" b="1">
                <a:solidFill>
                  <a:schemeClr val="dk1"/>
                </a:solidFill>
              </a:rPr>
              <a:t>A message from the Archdiocese of Sydney</a:t>
            </a:r>
            <a:endParaRPr sz="1300" b="1">
              <a:solidFill>
                <a:schemeClr val="dk1"/>
              </a:solidFill>
            </a:endParaRPr>
          </a:p>
          <a:p>
            <a:pPr marL="0" lvl="0" indent="0" algn="ctr" rtl="0">
              <a:spcBef>
                <a:spcPts val="0"/>
              </a:spcBef>
              <a:spcAft>
                <a:spcPts val="0"/>
              </a:spcAft>
              <a:buNone/>
            </a:pPr>
            <a:r>
              <a:rPr lang="uk" sz="1100" b="1">
                <a:solidFill>
                  <a:srgbClr val="FF0000"/>
                </a:solidFill>
              </a:rPr>
              <a:t>Child sex Abuse is a crime. </a:t>
            </a:r>
            <a:endParaRPr sz="1100" b="1">
              <a:solidFill>
                <a:srgbClr val="FF0000"/>
              </a:solidFill>
            </a:endParaRPr>
          </a:p>
          <a:p>
            <a:pPr marL="0" lvl="0" indent="0" algn="l" rtl="0">
              <a:spcBef>
                <a:spcPts val="0"/>
              </a:spcBef>
              <a:spcAft>
                <a:spcPts val="0"/>
              </a:spcAft>
              <a:buNone/>
            </a:pPr>
            <a:r>
              <a:rPr lang="uk" sz="900"/>
              <a:t>The appropriate people to deal with a crime are the police. If you – or anyone you know, have been abused, please contact the police. Alternatively, you can contact the Safeguarding and Ministerial Integrity Office at (02) 9390 5810 or </a:t>
            </a:r>
            <a:r>
              <a:rPr lang="uk" sz="900" u="sng">
                <a:solidFill>
                  <a:srgbClr val="FF0000"/>
                </a:solidFi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safeguardingenquiries@sydneycatholic.org. </a:t>
            </a:r>
            <a:endParaRPr sz="900">
              <a:solidFill>
                <a:srgbClr val="FF0000"/>
              </a:solidFill>
            </a:endParaRPr>
          </a:p>
          <a:p>
            <a:pPr marL="0" lvl="0" indent="0" algn="l" rtl="0">
              <a:spcBef>
                <a:spcPts val="500"/>
              </a:spcBef>
              <a:spcAft>
                <a:spcPts val="500"/>
              </a:spcAft>
              <a:buNone/>
            </a:pPr>
            <a:r>
              <a:rPr lang="uk" sz="900"/>
              <a:t>You may also want to speak to your Parish Priest, who will be able to provide support and guidance. The Archdiocese has a legal obligation to report crimes to the police. </a:t>
            </a:r>
            <a:r>
              <a:rPr lang="uk" sz="900" b="1" i="1"/>
              <a:t>St Brigid’s Parish Coogee Safeguarding Officer is Sharon Waller.</a:t>
            </a:r>
            <a:endParaRPr sz="900" b="1" i="1"/>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662">
          <p15:clr>
            <a:srgbClr val="FA7B17"/>
          </p15:clr>
        </p15:guide>
        <p15:guide id="2" pos="310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tholic.au/s/article/safeguard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6"/>
          <p:cNvSpPr txBox="1"/>
          <p:nvPr/>
        </p:nvSpPr>
        <p:spPr>
          <a:xfrm>
            <a:off x="457200" y="3624724"/>
            <a:ext cx="2110800" cy="588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uk" sz="1000" b="1"/>
              <a:t>Twenty Third Sunday in </a:t>
            </a:r>
            <a:endParaRPr sz="1000" b="1"/>
          </a:p>
          <a:p>
            <a:pPr marL="0" lvl="0" indent="0" algn="l" rtl="0">
              <a:lnSpc>
                <a:spcPct val="115000"/>
              </a:lnSpc>
              <a:spcBef>
                <a:spcPts val="0"/>
              </a:spcBef>
              <a:spcAft>
                <a:spcPts val="0"/>
              </a:spcAft>
              <a:buNone/>
            </a:pPr>
            <a:r>
              <a:rPr lang="uk" sz="1000" b="1"/>
              <a:t>Ordinary Time Year A </a:t>
            </a:r>
            <a:endParaRPr sz="1000" b="1"/>
          </a:p>
          <a:p>
            <a:pPr marL="0" lvl="0" indent="0" algn="l" rtl="0">
              <a:lnSpc>
                <a:spcPct val="115000"/>
              </a:lnSpc>
              <a:spcBef>
                <a:spcPts val="0"/>
              </a:spcBef>
              <a:spcAft>
                <a:spcPts val="0"/>
              </a:spcAft>
              <a:buNone/>
            </a:pPr>
            <a:r>
              <a:rPr lang="uk" sz="1000" b="1"/>
              <a:t>9th/10th September 2023</a:t>
            </a:r>
            <a:endParaRPr sz="1000" b="1"/>
          </a:p>
        </p:txBody>
      </p:sp>
      <p:sp>
        <p:nvSpPr>
          <p:cNvPr id="44" name="Google Shape;44;p6"/>
          <p:cNvSpPr/>
          <p:nvPr/>
        </p:nvSpPr>
        <p:spPr>
          <a:xfrm>
            <a:off x="431375" y="7902775"/>
            <a:ext cx="3378300" cy="23484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1100" b="1">
                <a:solidFill>
                  <a:schemeClr val="dk1"/>
                </a:solidFill>
              </a:rPr>
              <a:t>Entrance antiphon:</a:t>
            </a:r>
            <a:r>
              <a:rPr lang="uk" sz="1100" b="1">
                <a:solidFill>
                  <a:srgbClr val="C00000"/>
                </a:solidFill>
              </a:rPr>
              <a:t> </a:t>
            </a:r>
            <a:r>
              <a:rPr lang="uk" sz="1100">
                <a:solidFill>
                  <a:schemeClr val="dk1"/>
                </a:solidFill>
              </a:rPr>
              <a:t>Lord, you are just, and the judgments you make are right. Show mercy when you judge me, your servant.</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b="1">
                <a:solidFill>
                  <a:schemeClr val="dk1"/>
                </a:solidFill>
              </a:rPr>
              <a:t> </a:t>
            </a:r>
            <a:endParaRPr sz="11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b="1">
                <a:solidFill>
                  <a:schemeClr val="dk1"/>
                </a:solidFill>
              </a:rPr>
              <a:t>Response to the psalm:</a:t>
            </a:r>
            <a:r>
              <a:rPr lang="uk" sz="1100" b="1">
                <a:solidFill>
                  <a:srgbClr val="C00000"/>
                </a:solidFill>
              </a:rPr>
              <a:t> </a:t>
            </a:r>
            <a:r>
              <a:rPr lang="uk" sz="1100">
                <a:solidFill>
                  <a:schemeClr val="dk1"/>
                </a:solidFill>
              </a:rPr>
              <a:t>O that today you would listen to his voice! Harden not your hearts.</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b="1">
                <a:solidFill>
                  <a:schemeClr val="dk1"/>
                </a:solidFill>
              </a:rPr>
              <a:t> </a:t>
            </a:r>
            <a:endParaRPr sz="11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b="1">
                <a:solidFill>
                  <a:schemeClr val="dk1"/>
                </a:solidFill>
              </a:rPr>
              <a:t>Gospel acclamation:  </a:t>
            </a:r>
            <a:r>
              <a:rPr lang="uk" sz="1100">
                <a:solidFill>
                  <a:schemeClr val="dk1"/>
                </a:solidFill>
              </a:rPr>
              <a:t>Alleluia, alleluia! God was in Christ, to reconcile the world to himself;</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and the Good News of reconciliation he has entrusted to us. Alleluia!</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marL="0" lvl="0" indent="0" algn="l" rtl="0">
              <a:lnSpc>
                <a:spcPct val="100000"/>
              </a:lnSpc>
              <a:spcBef>
                <a:spcPts val="1200"/>
              </a:spcBef>
              <a:spcAft>
                <a:spcPts val="0"/>
              </a:spcAft>
              <a:buNone/>
            </a:pPr>
            <a:endParaRPr sz="1100" b="1">
              <a:solidFill>
                <a:srgbClr val="C00000"/>
              </a:solidFill>
            </a:endParaRPr>
          </a:p>
        </p:txBody>
      </p:sp>
      <p:sp>
        <p:nvSpPr>
          <p:cNvPr id="45" name="Google Shape;45;p6"/>
          <p:cNvSpPr txBox="1"/>
          <p:nvPr/>
        </p:nvSpPr>
        <p:spPr>
          <a:xfrm>
            <a:off x="9940475" y="2566025"/>
            <a:ext cx="4421100" cy="61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uk" sz="1100">
                <a:solidFill>
                  <a:schemeClr val="dk1"/>
                </a:solidFill>
              </a:rPr>
              <a:t> </a:t>
            </a:r>
            <a:endParaRPr sz="1100">
              <a:solidFill>
                <a:schemeClr val="dk1"/>
              </a:solidFill>
            </a:endParaRPr>
          </a:p>
        </p:txBody>
      </p:sp>
      <p:sp>
        <p:nvSpPr>
          <p:cNvPr id="46" name="Google Shape;46;p6"/>
          <p:cNvSpPr txBox="1"/>
          <p:nvPr/>
        </p:nvSpPr>
        <p:spPr>
          <a:xfrm>
            <a:off x="2628575" y="2902700"/>
            <a:ext cx="4475400" cy="323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endParaRPr sz="900">
              <a:solidFill>
                <a:schemeClr val="dk1"/>
              </a:solidFill>
            </a:endParaRPr>
          </a:p>
        </p:txBody>
      </p:sp>
      <p:sp>
        <p:nvSpPr>
          <p:cNvPr id="47" name="Google Shape;47;p6"/>
          <p:cNvSpPr txBox="1"/>
          <p:nvPr/>
        </p:nvSpPr>
        <p:spPr>
          <a:xfrm>
            <a:off x="2628575" y="2864600"/>
            <a:ext cx="44754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endParaRPr sz="1100">
              <a:solidFill>
                <a:schemeClr val="dk1"/>
              </a:solidFill>
              <a:highlight>
                <a:srgbClr val="FFFFFF"/>
              </a:highlight>
            </a:endParaRPr>
          </a:p>
        </p:txBody>
      </p:sp>
      <p:sp>
        <p:nvSpPr>
          <p:cNvPr id="48" name="Google Shape;48;p6"/>
          <p:cNvSpPr txBox="1"/>
          <p:nvPr/>
        </p:nvSpPr>
        <p:spPr>
          <a:xfrm>
            <a:off x="2672725" y="2316075"/>
            <a:ext cx="5655300" cy="615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uk" sz="700" i="1">
                <a:solidFill>
                  <a:schemeClr val="dk1"/>
                </a:solidFill>
              </a:rPr>
              <a:t>Ezekiel 33:7-9        </a:t>
            </a:r>
            <a:r>
              <a:rPr lang="uk" sz="700">
                <a:solidFill>
                  <a:schemeClr val="dk1"/>
                </a:solidFill>
              </a:rPr>
              <a:t>If you have not warned the wicked man, then I will hold you responsible for his death</a:t>
            </a:r>
            <a:endParaRPr sz="7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700" i="1">
                <a:solidFill>
                  <a:schemeClr val="dk1"/>
                </a:solidFill>
              </a:rPr>
              <a:t>Romans 13:8-10     </a:t>
            </a:r>
            <a:r>
              <a:rPr lang="uk" sz="700">
                <a:solidFill>
                  <a:schemeClr val="dk1"/>
                </a:solidFill>
              </a:rPr>
              <a:t>Love is the fulfilment of the Law</a:t>
            </a:r>
            <a:endParaRPr sz="7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700" i="1">
                <a:solidFill>
                  <a:schemeClr val="dk1"/>
                </a:solidFill>
              </a:rPr>
              <a:t>Matthew 18:15-20   </a:t>
            </a:r>
            <a:r>
              <a:rPr lang="uk" sz="700">
                <a:solidFill>
                  <a:schemeClr val="dk1"/>
                </a:solidFill>
              </a:rPr>
              <a:t>If your brother or sister listens to you, you will have won that person back</a:t>
            </a:r>
            <a:endParaRPr sz="7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700">
                <a:solidFill>
                  <a:schemeClr val="dk1"/>
                </a:solidFill>
              </a:rPr>
              <a:t> </a:t>
            </a:r>
            <a:endParaRPr sz="700">
              <a:solidFill>
                <a:schemeClr val="dk1"/>
              </a:solidFill>
            </a:endParaRPr>
          </a:p>
        </p:txBody>
      </p:sp>
      <p:sp>
        <p:nvSpPr>
          <p:cNvPr id="49" name="Google Shape;49;p6"/>
          <p:cNvSpPr txBox="1"/>
          <p:nvPr/>
        </p:nvSpPr>
        <p:spPr>
          <a:xfrm>
            <a:off x="431375" y="4334575"/>
            <a:ext cx="2110800" cy="3568200"/>
          </a:xfrm>
          <a:prstGeom prst="rect">
            <a:avLst/>
          </a:prstGeom>
          <a:solidFill>
            <a:schemeClr val="lt2"/>
          </a:solidFill>
          <a:ln>
            <a:noFill/>
          </a:ln>
        </p:spPr>
        <p:txBody>
          <a:bodyPr spcFirstLastPara="1" wrap="square" lIns="91425" tIns="91425" rIns="0"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uk" b="1">
                <a:solidFill>
                  <a:schemeClr val="dk1"/>
                </a:solidFill>
              </a:rPr>
              <a:t>          Welcome</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uk">
                <a:solidFill>
                  <a:schemeClr val="dk1"/>
                </a:solidFill>
              </a:rPr>
              <a:t>A very warm welcome to anyone visiting our parish. It is good to have you with us. If you have any questions or would like to know more about our community at St Brigid’s Coogee please visit our parish website at </a:t>
            </a:r>
            <a:r>
              <a:rPr lang="uk" sz="1200">
                <a:solidFill>
                  <a:schemeClr val="dk1"/>
                </a:solidFill>
              </a:rPr>
              <a:t>www.stbrigidscoogee.org.au/</a:t>
            </a:r>
            <a:endParaRPr sz="800">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uk" sz="1100">
                <a:solidFill>
                  <a:schemeClr val="dk1"/>
                </a:solidFill>
              </a:rPr>
              <a:t> </a:t>
            </a:r>
            <a:endParaRPr sz="1100">
              <a:solidFill>
                <a:srgbClr val="141414"/>
              </a:solidFill>
              <a:latin typeface="Poppins"/>
              <a:ea typeface="Poppins"/>
              <a:cs typeface="Poppins"/>
              <a:sym typeface="Poppins"/>
            </a:endParaRPr>
          </a:p>
          <a:p>
            <a:pPr marL="0" lvl="0" indent="0" algn="l" rtl="0">
              <a:lnSpc>
                <a:spcPct val="115000"/>
              </a:lnSpc>
              <a:spcBef>
                <a:spcPts val="1200"/>
              </a:spcBef>
              <a:spcAft>
                <a:spcPts val="1200"/>
              </a:spcAft>
              <a:buClr>
                <a:schemeClr val="dk1"/>
              </a:buClr>
              <a:buSzPts val="1100"/>
              <a:buFont typeface="Arial"/>
              <a:buNone/>
            </a:pPr>
            <a:endParaRPr sz="1100">
              <a:solidFill>
                <a:schemeClr val="dk1"/>
              </a:solidFill>
            </a:endParaRPr>
          </a:p>
        </p:txBody>
      </p:sp>
      <p:sp>
        <p:nvSpPr>
          <p:cNvPr id="50" name="Google Shape;50;p6"/>
          <p:cNvSpPr txBox="1"/>
          <p:nvPr/>
        </p:nvSpPr>
        <p:spPr>
          <a:xfrm>
            <a:off x="2639425" y="2902700"/>
            <a:ext cx="4475400" cy="3540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1800"/>
              </a:spcAft>
              <a:buClr>
                <a:schemeClr val="dk1"/>
              </a:buClr>
              <a:buSzPts val="1100"/>
              <a:buFont typeface="Arial"/>
              <a:buNone/>
            </a:pPr>
            <a:endParaRPr sz="1100">
              <a:solidFill>
                <a:srgbClr val="614515"/>
              </a:solidFill>
              <a:highlight>
                <a:srgbClr val="FFFFFF"/>
              </a:highlight>
            </a:endParaRPr>
          </a:p>
        </p:txBody>
      </p:sp>
      <p:sp>
        <p:nvSpPr>
          <p:cNvPr id="51" name="Google Shape;51;p6"/>
          <p:cNvSpPr txBox="1"/>
          <p:nvPr/>
        </p:nvSpPr>
        <p:spPr>
          <a:xfrm>
            <a:off x="8328025" y="2341675"/>
            <a:ext cx="4421100" cy="338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Clr>
                <a:schemeClr val="dk1"/>
              </a:buClr>
              <a:buSzPts val="1100"/>
              <a:buFont typeface="Arial"/>
              <a:buNone/>
            </a:pPr>
            <a:endParaRPr sz="1000"/>
          </a:p>
        </p:txBody>
      </p:sp>
      <p:sp>
        <p:nvSpPr>
          <p:cNvPr id="52" name="Google Shape;52;p6"/>
          <p:cNvSpPr txBox="1"/>
          <p:nvPr/>
        </p:nvSpPr>
        <p:spPr>
          <a:xfrm>
            <a:off x="2628575" y="2981525"/>
            <a:ext cx="4475400" cy="4871400"/>
          </a:xfrm>
          <a:prstGeom prst="rect">
            <a:avLst/>
          </a:prstGeom>
          <a:solidFill>
            <a:srgbClr val="FCE5CD"/>
          </a:solidFill>
          <a:ln>
            <a:noFill/>
          </a:ln>
        </p:spPr>
        <p:txBody>
          <a:bodyPr spcFirstLastPara="1" wrap="square" lIns="91425" tIns="91425" rIns="91425" bIns="91425" anchor="t" anchorCtr="0">
            <a:noAutofit/>
          </a:bodyPr>
          <a:lstStyle/>
          <a:p>
            <a:pPr marL="0" lvl="0" indent="0" algn="ctr" rtl="0">
              <a:lnSpc>
                <a:spcPct val="100000"/>
              </a:lnSpc>
              <a:spcBef>
                <a:spcPts val="120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ctr" rtl="0">
              <a:lnSpc>
                <a:spcPct val="100000"/>
              </a:lnSpc>
              <a:spcBef>
                <a:spcPts val="1200"/>
              </a:spcBef>
              <a:spcAft>
                <a:spcPts val="0"/>
              </a:spcAft>
              <a:buClr>
                <a:schemeClr val="dk1"/>
              </a:buClr>
              <a:buSzPts val="1100"/>
              <a:buFont typeface="Arial"/>
              <a:buNone/>
            </a:pPr>
            <a:r>
              <a:rPr lang="uk" sz="1200" b="1">
                <a:solidFill>
                  <a:schemeClr val="dk1"/>
                </a:solidFill>
                <a:latin typeface="Poppins"/>
                <a:ea typeface="Poppins"/>
                <a:cs typeface="Poppins"/>
                <a:sym typeface="Poppins"/>
              </a:rPr>
              <a:t>Safeguarding Sunday, 10 September 2023 </a:t>
            </a:r>
            <a:endParaRPr sz="1200" b="1">
              <a:solidFill>
                <a:schemeClr val="dk1"/>
              </a:solidFill>
              <a:latin typeface="Poppins"/>
              <a:ea typeface="Poppins"/>
              <a:cs typeface="Poppins"/>
              <a:sym typeface="Poppins"/>
            </a:endParaRPr>
          </a:p>
          <a:p>
            <a:pPr marL="0" lvl="0" indent="0" algn="l" rtl="0">
              <a:lnSpc>
                <a:spcPct val="100000"/>
              </a:lnSpc>
              <a:spcBef>
                <a:spcPts val="1200"/>
              </a:spcBef>
              <a:spcAft>
                <a:spcPts val="0"/>
              </a:spcAft>
              <a:buClr>
                <a:schemeClr val="dk1"/>
              </a:buClr>
              <a:buSzPts val="1100"/>
              <a:buFont typeface="Arial"/>
              <a:buNone/>
            </a:pPr>
            <a:r>
              <a:rPr lang="uk" sz="1200">
                <a:solidFill>
                  <a:schemeClr val="dk1"/>
                </a:solidFill>
                <a:latin typeface="Poppins"/>
                <a:ea typeface="Poppins"/>
                <a:cs typeface="Poppins"/>
                <a:sym typeface="Poppins"/>
              </a:rPr>
              <a:t>This weekend the Catholic Archdiocese of Sydney and our Parish celebrates Safeguarding Sunday. To help us reflect on how we can listen to the voices of Children and Young people within our community the Safeguarding Office has developed a new resource for Children; the Someone will listen to you Poster. </a:t>
            </a:r>
            <a:endParaRPr sz="1200">
              <a:solidFill>
                <a:schemeClr val="dk1"/>
              </a:solidFill>
              <a:latin typeface="Poppins"/>
              <a:ea typeface="Poppins"/>
              <a:cs typeface="Poppins"/>
              <a:sym typeface="Poppins"/>
            </a:endParaRPr>
          </a:p>
          <a:p>
            <a:pPr marL="0" lvl="0" indent="0" algn="l" rtl="0">
              <a:lnSpc>
                <a:spcPct val="100000"/>
              </a:lnSpc>
              <a:spcBef>
                <a:spcPts val="1200"/>
              </a:spcBef>
              <a:spcAft>
                <a:spcPts val="0"/>
              </a:spcAft>
              <a:buClr>
                <a:schemeClr val="dk1"/>
              </a:buClr>
              <a:buSzPts val="1100"/>
              <a:buFont typeface="Arial"/>
              <a:buNone/>
            </a:pPr>
            <a:r>
              <a:rPr lang="uk" sz="1200">
                <a:solidFill>
                  <a:schemeClr val="dk1"/>
                </a:solidFill>
                <a:latin typeface="Poppins"/>
                <a:ea typeface="Poppins"/>
                <a:cs typeface="Poppins"/>
                <a:sym typeface="Poppins"/>
              </a:rPr>
              <a:t>The Safeguarding Office has also developed a resource pamphlet resource for Adults at Risk within our community. This resources helps Adults who may be at risk identify what abuse looks like for an adult as well as who they can contact for support.</a:t>
            </a:r>
            <a:endParaRPr sz="1200">
              <a:solidFill>
                <a:schemeClr val="dk1"/>
              </a:solidFill>
              <a:latin typeface="Poppins"/>
              <a:ea typeface="Poppins"/>
              <a:cs typeface="Poppins"/>
              <a:sym typeface="Poppins"/>
            </a:endParaRPr>
          </a:p>
          <a:p>
            <a:pPr marL="0" lvl="0" indent="0" algn="l" rtl="0">
              <a:lnSpc>
                <a:spcPct val="100000"/>
              </a:lnSpc>
              <a:spcBef>
                <a:spcPts val="1200"/>
              </a:spcBef>
              <a:spcAft>
                <a:spcPts val="1200"/>
              </a:spcAft>
              <a:buClr>
                <a:schemeClr val="dk1"/>
              </a:buClr>
              <a:buSzPts val="1100"/>
              <a:buFont typeface="Arial"/>
              <a:buNone/>
            </a:pPr>
            <a:r>
              <a:rPr lang="uk" sz="1200">
                <a:solidFill>
                  <a:schemeClr val="dk1"/>
                </a:solidFill>
                <a:latin typeface="Poppins"/>
                <a:ea typeface="Poppins"/>
                <a:cs typeface="Poppins"/>
                <a:sym typeface="Poppins"/>
              </a:rPr>
              <a:t>I encourage you all to take the time to reflect on how we can all participate in the shared responsibility of caring for and protecting our Children and Adults at Risk within our community and life. </a:t>
            </a:r>
            <a:endParaRPr sz="1200">
              <a:solidFill>
                <a:schemeClr val="dk1"/>
              </a:solidFill>
              <a:latin typeface="Poppins"/>
              <a:ea typeface="Poppins"/>
              <a:cs typeface="Poppins"/>
              <a:sym typeface="Poppins"/>
            </a:endParaRPr>
          </a:p>
        </p:txBody>
      </p:sp>
      <p:pic>
        <p:nvPicPr>
          <p:cNvPr id="53" name="Google Shape;53;p6"/>
          <p:cNvPicPr preferRelativeResize="0"/>
          <p:nvPr/>
        </p:nvPicPr>
        <p:blipFill>
          <a:blip r:embed="rId3">
            <a:alphaModFix/>
          </a:blip>
          <a:stretch>
            <a:fillRect/>
          </a:stretch>
        </p:blipFill>
        <p:spPr>
          <a:xfrm>
            <a:off x="475213" y="2164925"/>
            <a:ext cx="2074775" cy="133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7"/>
          <p:cNvSpPr txBox="1"/>
          <p:nvPr/>
        </p:nvSpPr>
        <p:spPr>
          <a:xfrm>
            <a:off x="552975" y="5551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Readers</a:t>
            </a:r>
            <a:endParaRPr sz="900"/>
          </a:p>
        </p:txBody>
      </p:sp>
      <p:sp>
        <p:nvSpPr>
          <p:cNvPr id="59" name="Google Shape;59;p7"/>
          <p:cNvSpPr txBox="1"/>
          <p:nvPr/>
        </p:nvSpPr>
        <p:spPr>
          <a:xfrm>
            <a:off x="552975" y="2264975"/>
            <a:ext cx="3112500" cy="517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Church Cleaners</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Paula O’Connor, Margaret &amp; John Betros </a:t>
            </a:r>
            <a:endParaRPr sz="1000"/>
          </a:p>
        </p:txBody>
      </p:sp>
      <p:cxnSp>
        <p:nvCxnSpPr>
          <p:cNvPr id="60" name="Google Shape;60;p7"/>
          <p:cNvCxnSpPr/>
          <p:nvPr/>
        </p:nvCxnSpPr>
        <p:spPr>
          <a:xfrm>
            <a:off x="3780000" y="562725"/>
            <a:ext cx="0" cy="2844000"/>
          </a:xfrm>
          <a:prstGeom prst="straightConnector1">
            <a:avLst/>
          </a:prstGeom>
          <a:noFill/>
          <a:ln w="19050" cap="flat" cmpd="sng">
            <a:solidFill>
              <a:schemeClr val="dk1"/>
            </a:solidFill>
            <a:prstDash val="solid"/>
            <a:round/>
            <a:headEnd type="none" w="med" len="med"/>
            <a:tailEnd type="none" w="med" len="med"/>
          </a:ln>
        </p:spPr>
      </p:cxnSp>
      <p:sp>
        <p:nvSpPr>
          <p:cNvPr id="61" name="Google Shape;61;p7"/>
          <p:cNvSpPr txBox="1"/>
          <p:nvPr/>
        </p:nvSpPr>
        <p:spPr>
          <a:xfrm>
            <a:off x="360000" y="28505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       Money Counters</a:t>
            </a:r>
            <a:endParaRPr sz="900"/>
          </a:p>
        </p:txBody>
      </p:sp>
      <p:sp>
        <p:nvSpPr>
          <p:cNvPr id="62" name="Google Shape;62;p7"/>
          <p:cNvSpPr txBox="1"/>
          <p:nvPr/>
        </p:nvSpPr>
        <p:spPr>
          <a:xfrm>
            <a:off x="2173950" y="3144475"/>
            <a:ext cx="1585200" cy="3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September 17th: </a:t>
            </a:r>
            <a:r>
              <a:rPr lang="uk" sz="1000">
                <a:solidFill>
                  <a:schemeClr val="dk1"/>
                </a:solidFill>
              </a:rPr>
              <a:t>Group 1</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October 1st:        </a:t>
            </a:r>
            <a:r>
              <a:rPr lang="uk" sz="1000">
                <a:solidFill>
                  <a:schemeClr val="dk1"/>
                </a:solidFill>
              </a:rPr>
              <a:t>Group 3</a:t>
            </a:r>
            <a:endParaRPr sz="1000">
              <a:solidFill>
                <a:schemeClr val="dk1"/>
              </a:solidFill>
            </a:endParaRPr>
          </a:p>
        </p:txBody>
      </p:sp>
      <p:sp>
        <p:nvSpPr>
          <p:cNvPr id="63" name="Google Shape;63;p7"/>
          <p:cNvSpPr txBox="1"/>
          <p:nvPr/>
        </p:nvSpPr>
        <p:spPr>
          <a:xfrm>
            <a:off x="487213" y="3144475"/>
            <a:ext cx="1665900" cy="3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September 10th </a:t>
            </a:r>
            <a:r>
              <a:rPr lang="uk" sz="1000">
                <a:solidFill>
                  <a:schemeClr val="dk1"/>
                </a:solidFill>
              </a:rPr>
              <a:t>: Group 4</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September 24th:  </a:t>
            </a:r>
            <a:r>
              <a:rPr lang="uk" sz="1000">
                <a:solidFill>
                  <a:schemeClr val="dk1"/>
                </a:solidFill>
              </a:rPr>
              <a:t>Group 2</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None/>
            </a:pPr>
            <a:endParaRPr sz="900">
              <a:solidFill>
                <a:schemeClr val="dk1"/>
              </a:solidFill>
            </a:endParaRPr>
          </a:p>
        </p:txBody>
      </p:sp>
      <p:sp>
        <p:nvSpPr>
          <p:cNvPr id="64" name="Google Shape;64;p7"/>
          <p:cNvSpPr txBox="1"/>
          <p:nvPr/>
        </p:nvSpPr>
        <p:spPr>
          <a:xfrm>
            <a:off x="3894525" y="5551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Ministers of Communion</a:t>
            </a:r>
            <a:endParaRPr sz="900"/>
          </a:p>
        </p:txBody>
      </p:sp>
      <p:graphicFrame>
        <p:nvGraphicFramePr>
          <p:cNvPr id="65" name="Google Shape;65;p7"/>
          <p:cNvGraphicFramePr/>
          <p:nvPr/>
        </p:nvGraphicFramePr>
        <p:xfrm>
          <a:off x="513625" y="857250"/>
          <a:ext cx="3151850" cy="1695850"/>
        </p:xfrm>
        <a:graphic>
          <a:graphicData uri="http://schemas.openxmlformats.org/drawingml/2006/table">
            <a:tbl>
              <a:tblPr>
                <a:noFill/>
                <a:tableStyleId>{C1F4FC97-68B0-41AD-81E3-81FE57E5AF60}</a:tableStyleId>
              </a:tblPr>
              <a:tblGrid>
                <a:gridCol w="1249325"/>
                <a:gridCol w="1902525"/>
              </a:tblGrid>
              <a:tr h="349650">
                <a:tc>
                  <a:txBody>
                    <a:bodyPr/>
                    <a:lstStyle/>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Saturday Vigil 5pm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000">
                          <a:solidFill>
                            <a:schemeClr val="dk1"/>
                          </a:solidFill>
                        </a:rPr>
                        <a:t>Sr Jan O’Neill (Coordinator)  Chelsea Albert, John Betros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Sunday 7.00 am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Sunday 9.30am      </a:t>
                      </a:r>
                      <a:endParaRPr sz="1000" b="1">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Peter Frost (Coordinator)                 George Anas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Lucy Marshan Katrina Jukic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                                                                                                                                                                                                                                                                                                           </a:t>
                      </a:r>
                      <a:r>
                        <a:rPr lang="uk" sz="1000">
                          <a:solidFill>
                            <a:schemeClr val="dk1"/>
                          </a:solidFill>
                          <a:highlight>
                            <a:srgbClr val="FF9900"/>
                          </a:highlight>
                        </a:rPr>
                        <a:t>   </a:t>
                      </a:r>
                      <a:r>
                        <a:rPr lang="uk" sz="1000">
                          <a:solidFill>
                            <a:schemeClr val="dk1"/>
                          </a:solidFill>
                        </a:rPr>
                        <a:t>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39525">
                <a:tc>
                  <a:txBody>
                    <a:bodyPr/>
                    <a:lstStyle/>
                    <a:p>
                      <a:pPr marL="0" lvl="0" indent="0" algn="l" rtl="0">
                        <a:lnSpc>
                          <a:spcPct val="100000"/>
                        </a:lnSpc>
                        <a:spcBef>
                          <a:spcPts val="0"/>
                        </a:spcBef>
                        <a:spcAft>
                          <a:spcPts val="500"/>
                        </a:spcAft>
                        <a:buClr>
                          <a:schemeClr val="dk1"/>
                        </a:buClr>
                        <a:buSzPts val="1100"/>
                        <a:buFont typeface="Arial"/>
                        <a:buNone/>
                      </a:pPr>
                      <a:r>
                        <a:rPr lang="uk" sz="1000" b="1">
                          <a:solidFill>
                            <a:schemeClr val="dk1"/>
                          </a:solidFill>
                        </a:rPr>
                        <a:t>Sunday 6pm</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Paula O’Connor (Coordinator)</a:t>
                      </a:r>
                      <a:endParaRPr sz="1000">
                        <a:solidFill>
                          <a:schemeClr val="dk1"/>
                        </a:solidFill>
                      </a:endParaRPr>
                    </a:p>
                    <a:p>
                      <a:pPr marL="0" lvl="0" indent="0" algn="l" rtl="0">
                        <a:lnSpc>
                          <a:spcPct val="100000"/>
                        </a:lnSpc>
                        <a:spcBef>
                          <a:spcPts val="50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500"/>
                        </a:spcBef>
                        <a:spcAft>
                          <a:spcPts val="500"/>
                        </a:spcAft>
                        <a:buClr>
                          <a:schemeClr val="dk1"/>
                        </a:buClr>
                        <a:buSzPts val="1100"/>
                        <a:buFont typeface="Arial"/>
                        <a:buNone/>
                      </a:pP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6" name="Google Shape;66;p7"/>
          <p:cNvGraphicFramePr/>
          <p:nvPr/>
        </p:nvGraphicFramePr>
        <p:xfrm>
          <a:off x="3894525" y="857250"/>
          <a:ext cx="3112500" cy="1288475"/>
        </p:xfrm>
        <a:graphic>
          <a:graphicData uri="http://schemas.openxmlformats.org/drawingml/2006/table">
            <a:tbl>
              <a:tblPr>
                <a:noFill/>
                <a:tableStyleId>{C1F4FC97-68B0-41AD-81E3-81FE57E5AF60}</a:tableStyleId>
              </a:tblPr>
              <a:tblGrid>
                <a:gridCol w="1254725"/>
                <a:gridCol w="1857775"/>
              </a:tblGrid>
              <a:tr h="349650">
                <a:tc>
                  <a:txBody>
                    <a:bodyPr/>
                    <a:lstStyle/>
                    <a:p>
                      <a:pPr marL="0" lvl="0" indent="0" algn="l" rtl="0">
                        <a:lnSpc>
                          <a:spcPct val="100000"/>
                        </a:lnSpc>
                        <a:spcBef>
                          <a:spcPts val="0"/>
                        </a:spcBef>
                        <a:spcAft>
                          <a:spcPts val="0"/>
                        </a:spcAft>
                        <a:buNone/>
                      </a:pPr>
                      <a:r>
                        <a:rPr lang="uk" sz="1000" b="1">
                          <a:solidFill>
                            <a:schemeClr val="dk1"/>
                          </a:solidFill>
                        </a:rPr>
                        <a:t>Saturday Vigil 5pm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Sr Gabriel (Coordinator),                  Sr Jan O’Neill                                                                        </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500"/>
                        </a:spcAft>
                        <a:buNone/>
                      </a:pPr>
                      <a:r>
                        <a:rPr lang="uk" sz="1000" b="1">
                          <a:solidFill>
                            <a:schemeClr val="dk1"/>
                          </a:solidFill>
                        </a:rPr>
                        <a:t>Sunday 7.00 am  September</a:t>
                      </a:r>
                      <a:endParaRPr sz="1000" b="1">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Peter Frost (Coordinator),             Peter Frost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500"/>
                        </a:spcAft>
                        <a:buNone/>
                      </a:pPr>
                      <a:r>
                        <a:rPr lang="uk" sz="1000" b="1">
                          <a:solidFill>
                            <a:schemeClr val="dk1"/>
                          </a:solidFill>
                        </a:rPr>
                        <a:t>Sunday 9.30 am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Adele Cornale (Coordinator), Phil Docherty      </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39525">
                <a:tc>
                  <a:txBody>
                    <a:bodyPr/>
                    <a:lstStyle/>
                    <a:p>
                      <a:pPr marL="0" lvl="0" indent="0" algn="l" rtl="0">
                        <a:lnSpc>
                          <a:spcPct val="100000"/>
                        </a:lnSpc>
                        <a:spcBef>
                          <a:spcPts val="0"/>
                        </a:spcBef>
                        <a:spcAft>
                          <a:spcPts val="500"/>
                        </a:spcAft>
                        <a:buNone/>
                      </a:pPr>
                      <a:r>
                        <a:rPr lang="uk" sz="1000" b="1">
                          <a:solidFill>
                            <a:schemeClr val="dk1"/>
                          </a:solidFill>
                        </a:rPr>
                        <a:t>Sunday 6pm</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Paula O’Connor (Coordinator)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67" name="Google Shape;67;p7"/>
          <p:cNvSpPr txBox="1"/>
          <p:nvPr/>
        </p:nvSpPr>
        <p:spPr>
          <a:xfrm>
            <a:off x="3894525" y="2205600"/>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Sacristy &amp; Altar</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Pilar Ovelar &amp; Carol Miller</a:t>
            </a:r>
            <a:endParaRPr sz="1000"/>
          </a:p>
        </p:txBody>
      </p:sp>
      <p:sp>
        <p:nvSpPr>
          <p:cNvPr id="68" name="Google Shape;68;p7"/>
          <p:cNvSpPr txBox="1"/>
          <p:nvPr/>
        </p:nvSpPr>
        <p:spPr>
          <a:xfrm>
            <a:off x="3894525" y="2631600"/>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Altar Flowers</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Pilar Ovelar, Carol Miller &amp; Margaret Betros</a:t>
            </a:r>
            <a:endParaRPr sz="1000"/>
          </a:p>
        </p:txBody>
      </p:sp>
      <p:sp>
        <p:nvSpPr>
          <p:cNvPr id="69" name="Google Shape;69;p7"/>
          <p:cNvSpPr txBox="1"/>
          <p:nvPr/>
        </p:nvSpPr>
        <p:spPr>
          <a:xfrm>
            <a:off x="3894525" y="3057175"/>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Piety Stall </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(5pm Vigil Mass) Carol Miller</a:t>
            </a:r>
            <a:endParaRPr sz="1000"/>
          </a:p>
        </p:txBody>
      </p:sp>
      <p:cxnSp>
        <p:nvCxnSpPr>
          <p:cNvPr id="70" name="Google Shape;70;p7"/>
          <p:cNvCxnSpPr/>
          <p:nvPr/>
        </p:nvCxnSpPr>
        <p:spPr>
          <a:xfrm>
            <a:off x="3780000" y="3695825"/>
            <a:ext cx="0" cy="897300"/>
          </a:xfrm>
          <a:prstGeom prst="straightConnector1">
            <a:avLst/>
          </a:prstGeom>
          <a:noFill/>
          <a:ln w="19050" cap="flat" cmpd="sng">
            <a:solidFill>
              <a:schemeClr val="dk1"/>
            </a:solidFill>
            <a:prstDash val="solid"/>
            <a:round/>
            <a:headEnd type="none" w="med" len="med"/>
            <a:tailEnd type="none" w="med" len="med"/>
          </a:ln>
        </p:spPr>
      </p:cxnSp>
      <p:sp>
        <p:nvSpPr>
          <p:cNvPr id="71" name="Google Shape;71;p7"/>
          <p:cNvSpPr txBox="1"/>
          <p:nvPr/>
        </p:nvSpPr>
        <p:spPr>
          <a:xfrm>
            <a:off x="453675" y="3723300"/>
            <a:ext cx="3311100" cy="992100"/>
          </a:xfrm>
          <a:prstGeom prst="rect">
            <a:avLst/>
          </a:prstGeom>
          <a:noFill/>
          <a:ln>
            <a:noFill/>
          </a:ln>
        </p:spPr>
        <p:txBody>
          <a:bodyPr spcFirstLastPara="1" wrap="square" lIns="0" tIns="0" rIns="0" bIns="91425" anchor="t" anchorCtr="0">
            <a:noAutofit/>
          </a:bodyPr>
          <a:lstStyle/>
          <a:p>
            <a:pPr marL="0" lvl="0" indent="0" algn="l" rtl="0">
              <a:spcBef>
                <a:spcPts val="0"/>
              </a:spcBef>
              <a:spcAft>
                <a:spcPts val="200"/>
              </a:spcAft>
              <a:buClr>
                <a:schemeClr val="dk1"/>
              </a:buClr>
              <a:buSzPts val="1100"/>
              <a:buFont typeface="Arial"/>
              <a:buNone/>
            </a:pPr>
            <a:endParaRPr sz="1100">
              <a:solidFill>
                <a:schemeClr val="dk1"/>
              </a:solidFill>
            </a:endParaRPr>
          </a:p>
        </p:txBody>
      </p:sp>
      <p:sp>
        <p:nvSpPr>
          <p:cNvPr id="72" name="Google Shape;72;p7"/>
          <p:cNvSpPr txBox="1"/>
          <p:nvPr/>
        </p:nvSpPr>
        <p:spPr>
          <a:xfrm>
            <a:off x="3942400" y="3676950"/>
            <a:ext cx="1905000" cy="9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None/>
            </a:pPr>
            <a:r>
              <a:rPr lang="uk" sz="1100" b="1"/>
              <a:t>Morning Tea</a:t>
            </a:r>
            <a:endParaRPr sz="1100" b="1"/>
          </a:p>
          <a:p>
            <a:pPr marL="0" lvl="0" indent="0" algn="l" rtl="0">
              <a:lnSpc>
                <a:spcPct val="115000"/>
              </a:lnSpc>
              <a:spcBef>
                <a:spcPts val="0"/>
              </a:spcBef>
              <a:spcAft>
                <a:spcPts val="0"/>
              </a:spcAft>
              <a:buNone/>
            </a:pPr>
            <a:r>
              <a:rPr lang="uk" sz="1100"/>
              <a:t>No morning tea this week due to the First Eucharist..</a:t>
            </a:r>
            <a:endParaRPr sz="1100"/>
          </a:p>
        </p:txBody>
      </p:sp>
      <p:graphicFrame>
        <p:nvGraphicFramePr>
          <p:cNvPr id="73" name="Google Shape;73;p7"/>
          <p:cNvGraphicFramePr/>
          <p:nvPr/>
        </p:nvGraphicFramePr>
        <p:xfrm>
          <a:off x="552975" y="7678350"/>
          <a:ext cx="6454050" cy="2784235"/>
        </p:xfrm>
        <a:graphic>
          <a:graphicData uri="http://schemas.openxmlformats.org/drawingml/2006/table">
            <a:tbl>
              <a:tblPr>
                <a:noFill/>
                <a:tableStyleId>{C1F4FC97-68B0-41AD-81E3-81FE57E5AF60}</a:tableStyleId>
              </a:tblPr>
              <a:tblGrid>
                <a:gridCol w="2074675"/>
                <a:gridCol w="4379375"/>
              </a:tblGrid>
              <a:tr h="263525">
                <a:tc>
                  <a:txBody>
                    <a:bodyPr/>
                    <a:lstStyle/>
                    <a:p>
                      <a:pPr marL="0" lvl="0" indent="0" algn="l" rtl="0">
                        <a:lnSpc>
                          <a:spcPct val="100000"/>
                        </a:lnSpc>
                        <a:spcBef>
                          <a:spcPts val="0"/>
                        </a:spcBef>
                        <a:spcAft>
                          <a:spcPts val="0"/>
                        </a:spcAft>
                        <a:buNone/>
                      </a:pPr>
                      <a:r>
                        <a:rPr lang="uk" sz="1100" b="1">
                          <a:solidFill>
                            <a:schemeClr val="dk1"/>
                          </a:solidFill>
                        </a:rPr>
                        <a:t>Mass Times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uk" sz="1100">
                          <a:solidFill>
                            <a:schemeClr val="dk1"/>
                          </a:solidFill>
                        </a:rPr>
                        <a:t>Saturday Vigil 5.00 pm, Sunday 7.00 am, 9.30am and 6pm</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63525">
                <a:tc>
                  <a:txBody>
                    <a:bodyPr/>
                    <a:lstStyle/>
                    <a:p>
                      <a:pPr marL="0" lvl="0" indent="0" algn="l" rtl="0">
                        <a:lnSpc>
                          <a:spcPct val="100000"/>
                        </a:lnSpc>
                        <a:spcBef>
                          <a:spcPts val="0"/>
                        </a:spcBef>
                        <a:spcAft>
                          <a:spcPts val="500"/>
                        </a:spcAft>
                        <a:buNone/>
                      </a:pPr>
                      <a:r>
                        <a:rPr lang="uk" sz="1100" b="1">
                          <a:solidFill>
                            <a:schemeClr val="dk1"/>
                          </a:solidFill>
                        </a:rPr>
                        <a:t>Morning Tea	</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Thursday at 10am and Sundays after the 9.30am Family Mass.	</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82975">
                <a:tc>
                  <a:txBody>
                    <a:bodyPr/>
                    <a:lstStyle/>
                    <a:p>
                      <a:pPr marL="0" lvl="0" indent="0" algn="l" rtl="0">
                        <a:lnSpc>
                          <a:spcPct val="100000"/>
                        </a:lnSpc>
                        <a:spcBef>
                          <a:spcPts val="0"/>
                        </a:spcBef>
                        <a:spcAft>
                          <a:spcPts val="500"/>
                        </a:spcAft>
                        <a:buNone/>
                      </a:pPr>
                      <a:r>
                        <a:rPr lang="uk" sz="1100" b="1">
                          <a:solidFill>
                            <a:schemeClr val="dk1"/>
                          </a:solidFill>
                        </a:rPr>
                        <a:t>Weekday Masses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Monday, Tuesday, Wednesday, Thursday and Friday – 9.30 am</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81000">
                <a:tc>
                  <a:txBody>
                    <a:bodyPr/>
                    <a:lstStyle/>
                    <a:p>
                      <a:pPr marL="0" lvl="0" indent="0" algn="l" rtl="0">
                        <a:lnSpc>
                          <a:spcPct val="100000"/>
                        </a:lnSpc>
                        <a:spcBef>
                          <a:spcPts val="0"/>
                        </a:spcBef>
                        <a:spcAft>
                          <a:spcPts val="500"/>
                        </a:spcAft>
                        <a:buNone/>
                      </a:pPr>
                      <a:r>
                        <a:rPr lang="uk" sz="1100" b="1">
                          <a:solidFill>
                            <a:schemeClr val="dk1"/>
                          </a:solidFill>
                        </a:rPr>
                        <a:t>Reconciliation</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20 Minutes before Saturday Vigil Mass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74500">
                <a:tc>
                  <a:txBody>
                    <a:bodyPr/>
                    <a:lstStyle/>
                    <a:p>
                      <a:pPr marL="0" lvl="0" indent="0" algn="l" rtl="0">
                        <a:lnSpc>
                          <a:spcPct val="100000"/>
                        </a:lnSpc>
                        <a:spcBef>
                          <a:spcPts val="0"/>
                        </a:spcBef>
                        <a:spcAft>
                          <a:spcPts val="500"/>
                        </a:spcAft>
                        <a:buNone/>
                      </a:pPr>
                      <a:r>
                        <a:rPr lang="uk" sz="1100" b="1">
                          <a:solidFill>
                            <a:schemeClr val="dk1"/>
                          </a:solidFill>
                        </a:rPr>
                        <a:t>Sacrament of Anointing</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During 9.30am Mass, First Friday of every month.</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8800">
                <a:tc>
                  <a:txBody>
                    <a:bodyPr/>
                    <a:lstStyle/>
                    <a:p>
                      <a:pPr marL="0" lvl="0" indent="0" algn="l" rtl="0">
                        <a:lnSpc>
                          <a:spcPct val="100000"/>
                        </a:lnSpc>
                        <a:spcBef>
                          <a:spcPts val="0"/>
                        </a:spcBef>
                        <a:spcAft>
                          <a:spcPts val="500"/>
                        </a:spcAft>
                        <a:buClr>
                          <a:schemeClr val="dk1"/>
                        </a:buClr>
                        <a:buSzPts val="1100"/>
                        <a:buFont typeface="Arial"/>
                        <a:buNone/>
                      </a:pPr>
                      <a:r>
                        <a:rPr lang="uk" sz="1100" b="1">
                          <a:solidFill>
                            <a:schemeClr val="dk1"/>
                          </a:solidFill>
                        </a:rPr>
                        <a:t>Baptisms</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By appointment, on the first and third Sundays of each month, </a:t>
                      </a:r>
                      <a:endParaRPr sz="1100">
                        <a:solidFill>
                          <a:schemeClr val="dk1"/>
                        </a:solidFill>
                      </a:endParaRPr>
                    </a:p>
                    <a:p>
                      <a:pPr marL="0" lvl="0" indent="0" algn="l" rtl="0">
                        <a:lnSpc>
                          <a:spcPct val="100000"/>
                        </a:lnSpc>
                        <a:spcBef>
                          <a:spcPts val="500"/>
                        </a:spcBef>
                        <a:spcAft>
                          <a:spcPts val="500"/>
                        </a:spcAft>
                        <a:buClr>
                          <a:schemeClr val="dk1"/>
                        </a:buClr>
                        <a:buSzPts val="1100"/>
                        <a:buFont typeface="Arial"/>
                        <a:buNone/>
                      </a:pPr>
                      <a:r>
                        <a:rPr lang="uk" sz="1100" i="1">
                          <a:solidFill>
                            <a:schemeClr val="dk1"/>
                          </a:solidFill>
                        </a:rPr>
                        <a:t>after</a:t>
                      </a:r>
                      <a:r>
                        <a:rPr lang="uk" sz="1100">
                          <a:solidFill>
                            <a:schemeClr val="dk1"/>
                          </a:solidFill>
                        </a:rPr>
                        <a:t> 9.30am Family Mass.</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68000">
                <a:tc>
                  <a:txBody>
                    <a:bodyPr/>
                    <a:lstStyle/>
                    <a:p>
                      <a:pPr marL="0" lvl="0" indent="0" algn="l" rtl="0">
                        <a:lnSpc>
                          <a:spcPct val="100000"/>
                        </a:lnSpc>
                        <a:spcBef>
                          <a:spcPts val="0"/>
                        </a:spcBef>
                        <a:spcAft>
                          <a:spcPts val="500"/>
                        </a:spcAft>
                        <a:buNone/>
                      </a:pPr>
                      <a:r>
                        <a:rPr lang="uk" sz="1100" b="1">
                          <a:solidFill>
                            <a:schemeClr val="dk1"/>
                          </a:solidFill>
                        </a:rPr>
                        <a:t>Marriages</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Saturdays, by appointment, arranged at least six months in advance</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8800">
                <a:tc>
                  <a:txBody>
                    <a:bodyPr/>
                    <a:lstStyle/>
                    <a:p>
                      <a:pPr marL="0" lvl="0" indent="0" algn="l" rtl="0">
                        <a:lnSpc>
                          <a:spcPct val="100000"/>
                        </a:lnSpc>
                        <a:spcBef>
                          <a:spcPts val="0"/>
                        </a:spcBef>
                        <a:spcAft>
                          <a:spcPts val="500"/>
                        </a:spcAft>
                        <a:buNone/>
                      </a:pPr>
                      <a:r>
                        <a:rPr lang="uk" sz="1100" b="1">
                          <a:solidFill>
                            <a:schemeClr val="dk1"/>
                          </a:solidFill>
                        </a:rPr>
                        <a:t>Parish Office:</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Monday, Tuesday, Wednesday &amp; Thursday: 9am to 3pm. </a:t>
                      </a:r>
                      <a:br>
                        <a:rPr lang="uk" sz="1100">
                          <a:solidFill>
                            <a:schemeClr val="dk1"/>
                          </a:solidFill>
                        </a:rPr>
                      </a:br>
                      <a:r>
                        <a:rPr lang="uk" sz="1100">
                          <a:solidFill>
                            <a:schemeClr val="dk1"/>
                          </a:solidFill>
                        </a:rPr>
                        <a:t>Phone 9315 7562. In case of emergency Fr Thoi 0403 140 510</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74" name="Google Shape;74;p7"/>
          <p:cNvSpPr txBox="1"/>
          <p:nvPr/>
        </p:nvSpPr>
        <p:spPr>
          <a:xfrm>
            <a:off x="2223750" y="7338425"/>
            <a:ext cx="3112500" cy="3021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b="1">
                <a:latin typeface="Poppins"/>
                <a:ea typeface="Poppins"/>
                <a:cs typeface="Poppins"/>
                <a:sym typeface="Poppins"/>
              </a:rPr>
              <a:t>St Brigid’s Parish Information</a:t>
            </a:r>
            <a:endParaRPr sz="1100"/>
          </a:p>
        </p:txBody>
      </p:sp>
      <p:graphicFrame>
        <p:nvGraphicFramePr>
          <p:cNvPr id="75" name="Google Shape;75;p7"/>
          <p:cNvGraphicFramePr/>
          <p:nvPr/>
        </p:nvGraphicFramePr>
        <p:xfrm>
          <a:off x="552975" y="5002178"/>
          <a:ext cx="6579700" cy="2389380"/>
        </p:xfrm>
        <a:graphic>
          <a:graphicData uri="http://schemas.openxmlformats.org/drawingml/2006/table">
            <a:tbl>
              <a:tblPr>
                <a:noFill/>
                <a:tableStyleId>{C1F4FC97-68B0-41AD-81E3-81FE57E5AF60}</a:tableStyleId>
              </a:tblPr>
              <a:tblGrid>
                <a:gridCol w="1498150"/>
                <a:gridCol w="5081550"/>
              </a:tblGrid>
              <a:tr h="1856600">
                <a:tc>
                  <a:txBody>
                    <a:bodyPr/>
                    <a:lstStyle/>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Recently Deceased</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Deceased</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Anniversary</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Sick</a:t>
                      </a:r>
                      <a:endParaRPr sz="1100" b="1">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Ron Betros, Elaine Haigh, Carmel Kearney (Fr Terry’s sister)</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Bill Jack, Jack &amp; Carmel Saidey Olde, Jack &amp; Alma Saidey, Earle Bailey, Patrocinio Bayot, </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rgbClr val="1D2228"/>
                          </a:solidFill>
                          <a:highlight>
                            <a:srgbClr val="FFFFFF"/>
                          </a:highlight>
                        </a:rPr>
                        <a:t>Joseph and Margaret Sullivan, Martin Bailie</a:t>
                      </a:r>
                      <a:r>
                        <a:rPr lang="uk" sz="1000">
                          <a:solidFill>
                            <a:srgbClr val="1D2228"/>
                          </a:solidFill>
                          <a:highlight>
                            <a:srgbClr val="FFFFFF"/>
                          </a:highlight>
                        </a:rPr>
                        <a:t>, </a:t>
                      </a:r>
                      <a:r>
                        <a:rPr lang="uk" sz="1100">
                          <a:solidFill>
                            <a:schemeClr val="dk1"/>
                          </a:solidFill>
                        </a:rPr>
                        <a:t>Johann Ossimitz, Nilda Coyco, Tamoy Coyco</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Esteban Ovelar, Jule Winter, Chaiel Balcombe, Sam Khoury, Adelina Murray, Greg Biddle, Anne Eves and Sharyn Eves, Maroun Ghorra, Catherine Sharpley </a:t>
                      </a:r>
                      <a:endParaRPr sz="1100">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5700">
                <a:tc>
                  <a:txBody>
                    <a:bodyPr/>
                    <a:lstStyle/>
                    <a:p>
                      <a:pPr marL="0" lvl="0" indent="0" algn="l" rtl="0">
                        <a:lnSpc>
                          <a:spcPct val="100000"/>
                        </a:lnSpc>
                        <a:spcBef>
                          <a:spcPts val="0"/>
                        </a:spcBef>
                        <a:spcAft>
                          <a:spcPts val="0"/>
                        </a:spcAft>
                        <a:buNone/>
                      </a:pPr>
                      <a:endParaRPr sz="1100"/>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76" name="Google Shape;76;p7"/>
          <p:cNvSpPr txBox="1"/>
          <p:nvPr/>
        </p:nvSpPr>
        <p:spPr>
          <a:xfrm>
            <a:off x="552975" y="4788913"/>
            <a:ext cx="6245400" cy="2256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None/>
            </a:pPr>
            <a:r>
              <a:rPr lang="uk" b="1">
                <a:solidFill>
                  <a:srgbClr val="487249"/>
                </a:solidFill>
                <a:latin typeface="Poppins"/>
                <a:ea typeface="Poppins"/>
                <a:cs typeface="Poppins"/>
                <a:sym typeface="Poppins"/>
              </a:rPr>
              <a:t>Mass Intentions — your prayers are requested for the following:</a:t>
            </a:r>
            <a:endParaRPr sz="1100">
              <a:solidFill>
                <a:srgbClr val="487249"/>
              </a:solidFill>
            </a:endParaRPr>
          </a:p>
        </p:txBody>
      </p:sp>
      <p:pic>
        <p:nvPicPr>
          <p:cNvPr id="77" name="Google Shape;77;p7" descr="Drawing of Decorated Tea Pot transparent PNG - StickPNG"/>
          <p:cNvPicPr preferRelativeResize="0"/>
          <p:nvPr/>
        </p:nvPicPr>
        <p:blipFill>
          <a:blip r:embed="rId3">
            <a:alphaModFix amt="50000"/>
          </a:blip>
          <a:stretch>
            <a:fillRect/>
          </a:stretch>
        </p:blipFill>
        <p:spPr>
          <a:xfrm>
            <a:off x="5902775" y="3723300"/>
            <a:ext cx="1077500" cy="774475"/>
          </a:xfrm>
          <a:prstGeom prst="rect">
            <a:avLst/>
          </a:prstGeom>
          <a:noFill/>
          <a:ln>
            <a:noFill/>
          </a:ln>
        </p:spPr>
      </p:pic>
      <p:sp>
        <p:nvSpPr>
          <p:cNvPr id="78" name="Google Shape;78;p7"/>
          <p:cNvSpPr txBox="1"/>
          <p:nvPr/>
        </p:nvSpPr>
        <p:spPr>
          <a:xfrm>
            <a:off x="453675" y="3723238"/>
            <a:ext cx="3311100" cy="1267200"/>
          </a:xfrm>
          <a:prstGeom prst="rect">
            <a:avLst/>
          </a:prstGeom>
          <a:noFill/>
          <a:ln>
            <a:noFill/>
          </a:ln>
        </p:spPr>
        <p:txBody>
          <a:bodyPr spcFirstLastPara="1" wrap="square" lIns="0" tIns="0" rIns="0" bIns="91425" anchor="t" anchorCtr="0">
            <a:spAutoFit/>
          </a:bodyPr>
          <a:lstStyle/>
          <a:p>
            <a:pPr marL="0" lvl="0" indent="0" algn="l" rtl="0">
              <a:lnSpc>
                <a:spcPct val="100000"/>
              </a:lnSpc>
              <a:spcBef>
                <a:spcPts val="0"/>
              </a:spcBef>
              <a:spcAft>
                <a:spcPts val="0"/>
              </a:spcAft>
              <a:buNone/>
            </a:pPr>
            <a:r>
              <a:rPr lang="uk" sz="1200">
                <a:solidFill>
                  <a:schemeClr val="dk1"/>
                </a:solidFill>
                <a:latin typeface="Poppins"/>
                <a:ea typeface="Poppins"/>
                <a:cs typeface="Poppins"/>
                <a:sym typeface="Poppins"/>
              </a:rPr>
              <a:t> </a:t>
            </a:r>
            <a:r>
              <a:rPr lang="uk" sz="1200" b="1">
                <a:solidFill>
                  <a:schemeClr val="dk1"/>
                </a:solidFill>
                <a:latin typeface="Poppins"/>
                <a:ea typeface="Poppins"/>
                <a:cs typeface="Poppins"/>
                <a:sym typeface="Poppins"/>
              </a:rPr>
              <a:t>Coffee Club - 10am in the parish hall</a:t>
            </a:r>
            <a:endParaRPr sz="1200" b="1">
              <a:solidFill>
                <a:schemeClr val="dk1"/>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r>
              <a:rPr lang="uk" sz="1100">
                <a:solidFill>
                  <a:schemeClr val="dk1"/>
                </a:solidFill>
              </a:rPr>
              <a:t>October   	 Friday 6th</a:t>
            </a:r>
            <a:endParaRPr sz="1100">
              <a:solidFill>
                <a:schemeClr val="dk1"/>
              </a:solidFill>
            </a:endParaRPr>
          </a:p>
          <a:p>
            <a:pPr marL="0" lvl="0" indent="0" algn="l" rtl="0">
              <a:spcBef>
                <a:spcPts val="0"/>
              </a:spcBef>
              <a:spcAft>
                <a:spcPts val="0"/>
              </a:spcAft>
              <a:buClr>
                <a:schemeClr val="dk1"/>
              </a:buClr>
              <a:buSzPts val="1100"/>
              <a:buFont typeface="Arial"/>
              <a:buNone/>
            </a:pPr>
            <a:r>
              <a:rPr lang="uk" sz="1100">
                <a:solidFill>
                  <a:schemeClr val="dk1"/>
                </a:solidFill>
              </a:rPr>
              <a:t>November 	 Friday 3rd</a:t>
            </a:r>
            <a:endParaRPr sz="1100">
              <a:solidFill>
                <a:schemeClr val="dk1"/>
              </a:solidFill>
            </a:endParaRPr>
          </a:p>
          <a:p>
            <a:pPr marL="0" lvl="0" indent="0" algn="l" rtl="0">
              <a:spcBef>
                <a:spcPts val="0"/>
              </a:spcBef>
              <a:spcAft>
                <a:spcPts val="0"/>
              </a:spcAft>
              <a:buClr>
                <a:schemeClr val="dk1"/>
              </a:buClr>
              <a:buSzPts val="1100"/>
              <a:buFont typeface="Arial"/>
              <a:buNone/>
            </a:pPr>
            <a:r>
              <a:rPr lang="uk" sz="1100">
                <a:solidFill>
                  <a:schemeClr val="dk1"/>
                </a:solidFill>
              </a:rPr>
              <a:t>December 	 Friday 1st</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1000"/>
              </a:spcAft>
              <a:buNone/>
            </a:pPr>
            <a:endParaRPr sz="1200">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p:nvPr/>
        </p:nvSpPr>
        <p:spPr>
          <a:xfrm>
            <a:off x="543000" y="550000"/>
            <a:ext cx="64740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1000"/>
              </a:spcAft>
              <a:buNone/>
            </a:pPr>
            <a:r>
              <a:rPr lang="uk" sz="1900">
                <a:solidFill>
                  <a:srgbClr val="487249"/>
                </a:solidFill>
                <a:latin typeface="Playball"/>
                <a:ea typeface="Playball"/>
                <a:cs typeface="Playball"/>
                <a:sym typeface="Playball"/>
              </a:rPr>
              <a:t>St Brigid’s This Week and Beyond</a:t>
            </a:r>
            <a:endParaRPr sz="1900">
              <a:solidFill>
                <a:srgbClr val="487249"/>
              </a:solidFill>
              <a:latin typeface="Playball"/>
              <a:ea typeface="Playball"/>
              <a:cs typeface="Playball"/>
              <a:sym typeface="Playball"/>
            </a:endParaRPr>
          </a:p>
        </p:txBody>
      </p:sp>
      <p:sp>
        <p:nvSpPr>
          <p:cNvPr id="84" name="Google Shape;84;p8"/>
          <p:cNvSpPr txBox="1"/>
          <p:nvPr/>
        </p:nvSpPr>
        <p:spPr>
          <a:xfrm>
            <a:off x="-3163650" y="7389950"/>
            <a:ext cx="357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5" name="Google Shape;85;p8"/>
          <p:cNvSpPr txBox="1"/>
          <p:nvPr/>
        </p:nvSpPr>
        <p:spPr>
          <a:xfrm>
            <a:off x="543500" y="9906150"/>
            <a:ext cx="6474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p>
        </p:txBody>
      </p:sp>
      <p:sp>
        <p:nvSpPr>
          <p:cNvPr id="86" name="Google Shape;86;p8"/>
          <p:cNvSpPr txBox="1"/>
          <p:nvPr/>
        </p:nvSpPr>
        <p:spPr>
          <a:xfrm>
            <a:off x="-3420400" y="944325"/>
            <a:ext cx="197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 name="Google Shape;87;p8"/>
          <p:cNvSpPr txBox="1"/>
          <p:nvPr/>
        </p:nvSpPr>
        <p:spPr>
          <a:xfrm flipH="1">
            <a:off x="-672525" y="4656825"/>
            <a:ext cx="642900" cy="110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200"/>
          </a:p>
        </p:txBody>
      </p:sp>
      <p:sp>
        <p:nvSpPr>
          <p:cNvPr id="88" name="Google Shape;88;p8"/>
          <p:cNvSpPr txBox="1"/>
          <p:nvPr/>
        </p:nvSpPr>
        <p:spPr>
          <a:xfrm flipH="1">
            <a:off x="509250" y="6524225"/>
            <a:ext cx="3219600" cy="24552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uk" sz="1100">
                <a:solidFill>
                  <a:schemeClr val="dk1"/>
                </a:solidFill>
              </a:rPr>
              <a:t>The Parish of St Brigid’s Coogee and the Diocese of Sydney are committed to the care, wellbeing and protection of children, young people and people at risk in our community. Mindful of the theme for National Child Protection Week, may we work to build and support safe communities for all people.</a:t>
            </a:r>
            <a:endParaRPr sz="1100">
              <a:solidFill>
                <a:schemeClr val="dk1"/>
              </a:solidFill>
            </a:endParaRPr>
          </a:p>
          <a:p>
            <a:pPr marL="0" lvl="0" indent="0" algn="l" rtl="0">
              <a:lnSpc>
                <a:spcPct val="115000"/>
              </a:lnSpc>
              <a:spcBef>
                <a:spcPts val="1200"/>
              </a:spcBef>
              <a:spcAft>
                <a:spcPts val="1200"/>
              </a:spcAft>
              <a:buNone/>
            </a:pPr>
            <a:r>
              <a:rPr lang="uk" sz="1100">
                <a:solidFill>
                  <a:schemeClr val="dk1"/>
                </a:solidFill>
              </a:rPr>
              <a:t>You can find out more about the Church’s work in this area at: </a:t>
            </a:r>
            <a:r>
              <a:rPr lang="uk" sz="1100" b="1" u="sng">
                <a:solidFill>
                  <a:schemeClr val="hlink"/>
                </a:solidFill>
                <a:hlinkClick r:id="rId3"/>
              </a:rPr>
              <a:t>www.catholic.au/s/article/safeguarding</a:t>
            </a:r>
            <a:r>
              <a:rPr lang="uk" sz="1100" b="1">
                <a:solidFill>
                  <a:schemeClr val="dk1"/>
                </a:solidFill>
              </a:rPr>
              <a:t>  sunday2023</a:t>
            </a:r>
            <a:endParaRPr sz="1100" b="1">
              <a:solidFill>
                <a:schemeClr val="dk1"/>
              </a:solidFill>
            </a:endParaRPr>
          </a:p>
        </p:txBody>
      </p:sp>
      <p:sp>
        <p:nvSpPr>
          <p:cNvPr id="89" name="Google Shape;89;p8"/>
          <p:cNvSpPr txBox="1"/>
          <p:nvPr/>
        </p:nvSpPr>
        <p:spPr>
          <a:xfrm>
            <a:off x="-725325" y="224800"/>
            <a:ext cx="71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0" name="Google Shape;90;p8"/>
          <p:cNvSpPr txBox="1"/>
          <p:nvPr/>
        </p:nvSpPr>
        <p:spPr>
          <a:xfrm>
            <a:off x="509250" y="9075100"/>
            <a:ext cx="3219600" cy="1105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uk" sz="1100" b="1">
                <a:solidFill>
                  <a:schemeClr val="dk1"/>
                </a:solidFill>
              </a:rPr>
              <a:t>Thank you</a:t>
            </a:r>
            <a:r>
              <a:rPr lang="uk" sz="1100">
                <a:solidFill>
                  <a:schemeClr val="dk1"/>
                </a:solidFill>
              </a:rPr>
              <a:t> - Social Justice group would like to express their gratitude for all who attended the meeting on Saturday, for the abundance of food and assistance from the Sydney Archdiocese.</a:t>
            </a:r>
            <a:endParaRPr sz="1100">
              <a:solidFill>
                <a:schemeClr val="dk1"/>
              </a:solidFill>
            </a:endParaRPr>
          </a:p>
        </p:txBody>
      </p:sp>
      <p:graphicFrame>
        <p:nvGraphicFramePr>
          <p:cNvPr id="91" name="Google Shape;91;p8"/>
          <p:cNvGraphicFramePr/>
          <p:nvPr/>
        </p:nvGraphicFramePr>
        <p:xfrm>
          <a:off x="3778025" y="3768100"/>
          <a:ext cx="3325025" cy="3398740"/>
        </p:xfrm>
        <a:graphic>
          <a:graphicData uri="http://schemas.openxmlformats.org/drawingml/2006/table">
            <a:tbl>
              <a:tblPr>
                <a:noFill/>
                <a:tableStyleId>{616C7AC6-F889-49F7-B6DA-2BB6B6B28BBD}</a:tableStyleId>
              </a:tblPr>
              <a:tblGrid>
                <a:gridCol w="1712550"/>
                <a:gridCol w="1612475"/>
              </a:tblGrid>
              <a:tr h="331700">
                <a:tc gridSpan="2">
                  <a:txBody>
                    <a:bodyPr/>
                    <a:lstStyle/>
                    <a:p>
                      <a:pPr marL="0" lvl="0" indent="0" algn="ctr" rtl="0">
                        <a:spcBef>
                          <a:spcPts val="0"/>
                        </a:spcBef>
                        <a:spcAft>
                          <a:spcPts val="0"/>
                        </a:spcAft>
                        <a:buNone/>
                      </a:pPr>
                      <a:r>
                        <a:rPr lang="uk" b="1">
                          <a:latin typeface="Poppins"/>
                          <a:ea typeface="Poppins"/>
                          <a:cs typeface="Poppins"/>
                          <a:sym typeface="Poppins"/>
                        </a:rPr>
                        <a:t>MORNING TEA ROSTER </a:t>
                      </a:r>
                      <a:endParaRPr b="1">
                        <a:latin typeface="Poppins"/>
                        <a:ea typeface="Poppins"/>
                        <a:cs typeface="Poppins"/>
                        <a:sym typeface="Poppins"/>
                      </a:endParaRPr>
                    </a:p>
                  </a:txBody>
                  <a:tcPr marL="63500" marR="63500" marT="63500" marB="63500">
                    <a:solidFill>
                      <a:srgbClr val="EA9999"/>
                    </a:solidFill>
                  </a:tcPr>
                </a:tc>
                <a:tc hMerge="1">
                  <a:txBody>
                    <a:bodyPr/>
                    <a:lstStyle/>
                    <a:p>
                      <a:endParaRPr lang="en-US"/>
                    </a:p>
                  </a:txBody>
                  <a:tcPr/>
                </a:tc>
              </a:tr>
              <a:tr h="391350">
                <a:tc>
                  <a:txBody>
                    <a:bodyPr/>
                    <a:lstStyle/>
                    <a:p>
                      <a:pPr marL="0" lvl="0" indent="0" algn="l" rtl="0">
                        <a:spcBef>
                          <a:spcPts val="0"/>
                        </a:spcBef>
                        <a:spcAft>
                          <a:spcPts val="0"/>
                        </a:spcAft>
                        <a:buNone/>
                      </a:pPr>
                      <a:r>
                        <a:rPr lang="uk" sz="1100">
                          <a:latin typeface="Poppins"/>
                          <a:ea typeface="Poppins"/>
                          <a:cs typeface="Poppins"/>
                          <a:sym typeface="Poppins"/>
                        </a:rPr>
                        <a:t>Sunday 17 September </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Jess Moyes</a:t>
                      </a:r>
                      <a:endParaRPr sz="1100">
                        <a:latin typeface="Poppins"/>
                        <a:ea typeface="Poppins"/>
                        <a:cs typeface="Poppins"/>
                        <a:sym typeface="Poppins"/>
                      </a:endParaRPr>
                    </a:p>
                  </a:txBody>
                  <a:tcPr marL="63500" marR="63500" marT="63500" marB="63500"/>
                </a:tc>
              </a:tr>
              <a:tr h="340200">
                <a:tc>
                  <a:txBody>
                    <a:bodyPr/>
                    <a:lstStyle/>
                    <a:p>
                      <a:pPr marL="0" lvl="0" indent="0" algn="l" rtl="0">
                        <a:spcBef>
                          <a:spcPts val="0"/>
                        </a:spcBef>
                        <a:spcAft>
                          <a:spcPts val="0"/>
                        </a:spcAft>
                        <a:buNone/>
                      </a:pPr>
                      <a:r>
                        <a:rPr lang="uk" sz="1100">
                          <a:latin typeface="Poppins"/>
                          <a:ea typeface="Poppins"/>
                          <a:cs typeface="Poppins"/>
                          <a:sym typeface="Poppins"/>
                        </a:rPr>
                        <a:t>Sunday 24 September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Joanne &amp; Liam</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1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Adele &amp; Gian </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8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Rodney &amp; Adrianna</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15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Margaret Anne Otton</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22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Sharron &amp; Di</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29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Chantal Frappier</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5 November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Phil  &amp; Monica</a:t>
                      </a:r>
                      <a:endParaRPr sz="1100">
                        <a:latin typeface="Poppins"/>
                        <a:ea typeface="Poppins"/>
                        <a:cs typeface="Poppins"/>
                        <a:sym typeface="Poppins"/>
                      </a:endParaRPr>
                    </a:p>
                  </a:txBody>
                  <a:tcPr marL="63500" marR="63500" marT="63500" marB="63500"/>
                </a:tc>
              </a:tr>
              <a:tr h="391350">
                <a:tc>
                  <a:txBody>
                    <a:bodyPr/>
                    <a:lstStyle/>
                    <a:p>
                      <a:pPr marL="0" lvl="0" indent="0" algn="l" rtl="0">
                        <a:spcBef>
                          <a:spcPts val="0"/>
                        </a:spcBef>
                        <a:spcAft>
                          <a:spcPts val="0"/>
                        </a:spcAft>
                        <a:buNone/>
                      </a:pPr>
                      <a:r>
                        <a:rPr lang="uk" sz="1100">
                          <a:latin typeface="Poppins"/>
                          <a:ea typeface="Poppins"/>
                          <a:cs typeface="Poppins"/>
                          <a:sym typeface="Poppins"/>
                        </a:rPr>
                        <a:t>Sunday 12 November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Therese &amp; Paul</a:t>
                      </a:r>
                      <a:endParaRPr sz="1100">
                        <a:latin typeface="Poppins"/>
                        <a:ea typeface="Poppins"/>
                        <a:cs typeface="Poppins"/>
                        <a:sym typeface="Poppins"/>
                      </a:endParaRPr>
                    </a:p>
                  </a:txBody>
                  <a:tcPr marL="63500" marR="63500" marT="63500" marB="63500"/>
                </a:tc>
              </a:tr>
            </a:tbl>
          </a:graphicData>
        </a:graphic>
      </p:graphicFrame>
      <p:sp>
        <p:nvSpPr>
          <p:cNvPr id="92" name="Google Shape;92;p8"/>
          <p:cNvSpPr txBox="1"/>
          <p:nvPr/>
        </p:nvSpPr>
        <p:spPr>
          <a:xfrm>
            <a:off x="360000" y="866675"/>
            <a:ext cx="6657600" cy="272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200" b="1" i="1">
                <a:solidFill>
                  <a:schemeClr val="dk1"/>
                </a:solidFill>
              </a:rPr>
              <a:t>Dear Parishioners,</a:t>
            </a:r>
            <a:endParaRPr sz="1200" b="1" i="1">
              <a:solidFill>
                <a:schemeClr val="dk1"/>
              </a:solidFill>
            </a:endParaRPr>
          </a:p>
          <a:p>
            <a:pPr marL="0" marR="0" lvl="0" indent="0" algn="l" rtl="0">
              <a:lnSpc>
                <a:spcPct val="115000"/>
              </a:lnSpc>
              <a:spcBef>
                <a:spcPts val="200"/>
              </a:spcBef>
              <a:spcAft>
                <a:spcPts val="0"/>
              </a:spcAft>
              <a:buNone/>
            </a:pPr>
            <a:endParaRPr sz="800">
              <a:solidFill>
                <a:schemeClr val="dk1"/>
              </a:solidFill>
              <a:highlight>
                <a:srgbClr val="FFFFFF"/>
              </a:highlight>
            </a:endParaRPr>
          </a:p>
          <a:p>
            <a:pPr marL="0" lvl="0" indent="0" algn="l" rtl="0">
              <a:spcBef>
                <a:spcPts val="0"/>
              </a:spcBef>
              <a:spcAft>
                <a:spcPts val="0"/>
              </a:spcAft>
              <a:buNone/>
            </a:pPr>
            <a:r>
              <a:rPr lang="uk" sz="1100" b="1">
                <a:solidFill>
                  <a:schemeClr val="dk1"/>
                </a:solidFill>
              </a:rPr>
              <a:t>First Eucharist  </a:t>
            </a:r>
            <a:endParaRPr sz="1100">
              <a:solidFill>
                <a:schemeClr val="dk1"/>
              </a:solidFill>
            </a:endParaRPr>
          </a:p>
          <a:p>
            <a:pPr marL="0" lvl="0" indent="0" algn="l" rtl="0">
              <a:spcBef>
                <a:spcPts val="200"/>
              </a:spcBef>
              <a:spcAft>
                <a:spcPts val="0"/>
              </a:spcAft>
              <a:buNone/>
            </a:pPr>
            <a:r>
              <a:rPr lang="uk" sz="1100">
                <a:solidFill>
                  <a:schemeClr val="dk1"/>
                </a:solidFill>
              </a:rPr>
              <a:t>Welcome to all candidates and their families. Thank you to Inez, Di Karas and Louise Doyle from St Brigid’s School, Claudette and Andrew our catechists for supporting the candidates on their sacramental journey. </a:t>
            </a:r>
            <a:endParaRPr sz="1100">
              <a:solidFill>
                <a:schemeClr val="dk1"/>
              </a:solidFill>
            </a:endParaRPr>
          </a:p>
          <a:p>
            <a:pPr marL="0" lvl="0" indent="0" algn="l" rtl="0">
              <a:spcBef>
                <a:spcPts val="200"/>
              </a:spcBef>
              <a:spcAft>
                <a:spcPts val="0"/>
              </a:spcAft>
              <a:buNone/>
            </a:pPr>
            <a:r>
              <a:rPr lang="uk" sz="1100">
                <a:solidFill>
                  <a:schemeClr val="dk1"/>
                </a:solidFill>
              </a:rPr>
              <a:t>To the children receiving the Eucharist for the first time, may you keep Jesus close to your heart always. I hope the children enjoy the sweet treat from Freckly Faces - www.frecklyfaces.com, I would encourage you to take a look at and support this local business (Maroubra parishoners).</a:t>
            </a:r>
            <a:endParaRPr sz="1100">
              <a:solidFill>
                <a:schemeClr val="dk1"/>
              </a:solidFill>
            </a:endParaRPr>
          </a:p>
          <a:p>
            <a:pPr marL="0" lvl="0" indent="0" algn="l" rtl="0">
              <a:spcBef>
                <a:spcPts val="200"/>
              </a:spcBef>
              <a:spcAft>
                <a:spcPts val="0"/>
              </a:spcAft>
              <a:buNone/>
            </a:pPr>
            <a:endParaRPr sz="1100" b="1" i="1">
              <a:solidFill>
                <a:schemeClr val="dk1"/>
              </a:solidFill>
            </a:endParaRPr>
          </a:p>
          <a:p>
            <a:pPr marL="0" lvl="0" indent="0" algn="l" rtl="0">
              <a:spcBef>
                <a:spcPts val="200"/>
              </a:spcBef>
              <a:spcAft>
                <a:spcPts val="0"/>
              </a:spcAft>
              <a:buNone/>
            </a:pPr>
            <a:r>
              <a:rPr lang="uk" sz="1100">
                <a:solidFill>
                  <a:schemeClr val="dk1"/>
                </a:solidFill>
              </a:rPr>
              <a:t>Please note the Parish office is closed on Thursdays during September. </a:t>
            </a:r>
            <a:endParaRPr sz="1100">
              <a:solidFill>
                <a:schemeClr val="dk1"/>
              </a:solidFill>
            </a:endParaRPr>
          </a:p>
          <a:p>
            <a:pPr marL="5486400" lvl="0" indent="457200" algn="l" rtl="0">
              <a:spcBef>
                <a:spcPts val="200"/>
              </a:spcBef>
              <a:spcAft>
                <a:spcPts val="0"/>
              </a:spcAft>
              <a:buNone/>
            </a:pPr>
            <a:endParaRPr sz="1100" b="1" i="1">
              <a:solidFill>
                <a:schemeClr val="dk1"/>
              </a:solidFill>
            </a:endParaRPr>
          </a:p>
          <a:p>
            <a:pPr marL="5486400" lvl="0" indent="457200" algn="l" rtl="0">
              <a:spcBef>
                <a:spcPts val="200"/>
              </a:spcBef>
              <a:spcAft>
                <a:spcPts val="200"/>
              </a:spcAft>
              <a:buNone/>
            </a:pPr>
            <a:r>
              <a:rPr lang="uk" sz="1100" b="1" i="1">
                <a:solidFill>
                  <a:schemeClr val="dk1"/>
                </a:solidFill>
              </a:rPr>
              <a:t>Fr Thoi	</a:t>
            </a:r>
            <a:r>
              <a:rPr lang="uk" sz="1100">
                <a:solidFill>
                  <a:schemeClr val="dk1"/>
                </a:solidFill>
              </a:rPr>
              <a:t>	</a:t>
            </a:r>
            <a:endParaRPr sz="1100">
              <a:solidFill>
                <a:schemeClr val="dk1"/>
              </a:solidFill>
            </a:endParaRPr>
          </a:p>
        </p:txBody>
      </p:sp>
      <p:pic>
        <p:nvPicPr>
          <p:cNvPr id="93" name="Google Shape;93;p8"/>
          <p:cNvPicPr preferRelativeResize="0"/>
          <p:nvPr/>
        </p:nvPicPr>
        <p:blipFill>
          <a:blip r:embed="rId4">
            <a:alphaModFix/>
          </a:blip>
          <a:stretch>
            <a:fillRect/>
          </a:stretch>
        </p:blipFill>
        <p:spPr>
          <a:xfrm>
            <a:off x="506275" y="3768088"/>
            <a:ext cx="3173647" cy="2660461"/>
          </a:xfrm>
          <a:prstGeom prst="rect">
            <a:avLst/>
          </a:prstGeom>
          <a:noFill/>
          <a:ln>
            <a:noFill/>
          </a:ln>
        </p:spPr>
      </p:pic>
      <p:pic>
        <p:nvPicPr>
          <p:cNvPr id="94" name="Google Shape;94;p8"/>
          <p:cNvPicPr preferRelativeResize="0"/>
          <p:nvPr/>
        </p:nvPicPr>
        <p:blipFill>
          <a:blip r:embed="rId5">
            <a:alphaModFix/>
          </a:blip>
          <a:stretch>
            <a:fillRect/>
          </a:stretch>
        </p:blipFill>
        <p:spPr>
          <a:xfrm>
            <a:off x="3777863" y="7148800"/>
            <a:ext cx="3325024" cy="1662512"/>
          </a:xfrm>
          <a:prstGeom prst="rect">
            <a:avLst/>
          </a:prstGeom>
          <a:noFill/>
          <a:ln>
            <a:noFill/>
          </a:ln>
        </p:spPr>
      </p:pic>
      <p:sp>
        <p:nvSpPr>
          <p:cNvPr id="95" name="Google Shape;95;p8"/>
          <p:cNvSpPr txBox="1"/>
          <p:nvPr/>
        </p:nvSpPr>
        <p:spPr>
          <a:xfrm>
            <a:off x="3777925" y="8879700"/>
            <a:ext cx="3324900" cy="13005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900">
                <a:highlight>
                  <a:srgbClr val="D9EAD3"/>
                </a:highlight>
              </a:rPr>
              <a:t>I</a:t>
            </a:r>
            <a:r>
              <a:rPr lang="uk" sz="1100">
                <a:highlight>
                  <a:srgbClr val="D9EAD3"/>
                </a:highlight>
              </a:rPr>
              <a:t>f you would like to reserve a date for Altar flowers, please contact the Parish Office Altar flower arrangements can be in memory of a loved one, or in honor of a special occasion; birthdays, anniversaries, baptisms, marriages, etc,.                  The suggested donation for flower memorials is $100</a:t>
            </a:r>
            <a:endParaRPr sz="1100">
              <a:highlight>
                <a:srgbClr val="D9EAD3"/>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9"/>
          <p:cNvPicPr preferRelativeResize="0"/>
          <p:nvPr/>
        </p:nvPicPr>
        <p:blipFill>
          <a:blip r:embed="rId3">
            <a:alphaModFix/>
          </a:blip>
          <a:stretch>
            <a:fillRect/>
          </a:stretch>
        </p:blipFill>
        <p:spPr>
          <a:xfrm>
            <a:off x="485413" y="395900"/>
            <a:ext cx="6589174" cy="1886175"/>
          </a:xfrm>
          <a:prstGeom prst="rect">
            <a:avLst/>
          </a:prstGeom>
          <a:noFill/>
          <a:ln>
            <a:noFill/>
          </a:ln>
        </p:spPr>
      </p:pic>
      <p:pic>
        <p:nvPicPr>
          <p:cNvPr id="101" name="Google Shape;101;p9"/>
          <p:cNvPicPr preferRelativeResize="0"/>
          <p:nvPr/>
        </p:nvPicPr>
        <p:blipFill>
          <a:blip r:embed="rId4">
            <a:alphaModFix/>
          </a:blip>
          <a:stretch>
            <a:fillRect/>
          </a:stretch>
        </p:blipFill>
        <p:spPr>
          <a:xfrm>
            <a:off x="478059" y="2392775"/>
            <a:ext cx="3085832" cy="1955125"/>
          </a:xfrm>
          <a:prstGeom prst="rect">
            <a:avLst/>
          </a:prstGeom>
          <a:noFill/>
          <a:ln>
            <a:noFill/>
          </a:ln>
        </p:spPr>
      </p:pic>
      <p:pic>
        <p:nvPicPr>
          <p:cNvPr id="102" name="Google Shape;102;p9"/>
          <p:cNvPicPr preferRelativeResize="0"/>
          <p:nvPr/>
        </p:nvPicPr>
        <p:blipFill>
          <a:blip r:embed="rId5">
            <a:alphaModFix/>
          </a:blip>
          <a:stretch>
            <a:fillRect/>
          </a:stretch>
        </p:blipFill>
        <p:spPr>
          <a:xfrm>
            <a:off x="478050" y="6646675"/>
            <a:ext cx="3133200" cy="2102846"/>
          </a:xfrm>
          <a:prstGeom prst="rect">
            <a:avLst/>
          </a:prstGeom>
          <a:noFill/>
          <a:ln>
            <a:noFill/>
          </a:ln>
        </p:spPr>
      </p:pic>
      <p:pic>
        <p:nvPicPr>
          <p:cNvPr id="103" name="Google Shape;103;p9"/>
          <p:cNvPicPr preferRelativeResize="0"/>
          <p:nvPr/>
        </p:nvPicPr>
        <p:blipFill>
          <a:blip r:embed="rId6">
            <a:alphaModFix/>
          </a:blip>
          <a:stretch>
            <a:fillRect/>
          </a:stretch>
        </p:blipFill>
        <p:spPr>
          <a:xfrm>
            <a:off x="3894025" y="2456224"/>
            <a:ext cx="3180551" cy="1896900"/>
          </a:xfrm>
          <a:prstGeom prst="rect">
            <a:avLst/>
          </a:prstGeom>
          <a:noFill/>
          <a:ln>
            <a:noFill/>
          </a:ln>
        </p:spPr>
      </p:pic>
      <p:pic>
        <p:nvPicPr>
          <p:cNvPr id="104" name="Google Shape;104;p9"/>
          <p:cNvPicPr preferRelativeResize="0"/>
          <p:nvPr/>
        </p:nvPicPr>
        <p:blipFill rotWithShape="1">
          <a:blip r:embed="rId7">
            <a:alphaModFix/>
          </a:blip>
          <a:srcRect l="1418" t="2837" r="1418"/>
          <a:stretch/>
        </p:blipFill>
        <p:spPr>
          <a:xfrm>
            <a:off x="3796400" y="6646682"/>
            <a:ext cx="3278175" cy="2158086"/>
          </a:xfrm>
          <a:prstGeom prst="rect">
            <a:avLst/>
          </a:prstGeom>
          <a:noFill/>
          <a:ln w="9525" cap="flat" cmpd="sng">
            <a:solidFill>
              <a:srgbClr val="000000"/>
            </a:solidFill>
            <a:prstDash val="solid"/>
            <a:round/>
            <a:headEnd type="none" w="sm" len="sm"/>
            <a:tailEnd type="none" w="sm" len="sm"/>
          </a:ln>
        </p:spPr>
      </p:pic>
      <p:pic>
        <p:nvPicPr>
          <p:cNvPr id="105" name="Google Shape;105;p9"/>
          <p:cNvPicPr preferRelativeResize="0"/>
          <p:nvPr/>
        </p:nvPicPr>
        <p:blipFill>
          <a:blip r:embed="rId8">
            <a:alphaModFix/>
          </a:blip>
          <a:stretch>
            <a:fillRect/>
          </a:stretch>
        </p:blipFill>
        <p:spPr>
          <a:xfrm>
            <a:off x="472068" y="4545225"/>
            <a:ext cx="3180565" cy="1967376"/>
          </a:xfrm>
          <a:prstGeom prst="rect">
            <a:avLst/>
          </a:prstGeom>
          <a:noFill/>
          <a:ln>
            <a:noFill/>
          </a:ln>
        </p:spPr>
      </p:pic>
      <p:pic>
        <p:nvPicPr>
          <p:cNvPr id="106" name="Google Shape;106;p9"/>
          <p:cNvPicPr preferRelativeResize="0"/>
          <p:nvPr/>
        </p:nvPicPr>
        <p:blipFill>
          <a:blip r:embed="rId9">
            <a:alphaModFix/>
          </a:blip>
          <a:stretch>
            <a:fillRect/>
          </a:stretch>
        </p:blipFill>
        <p:spPr>
          <a:xfrm>
            <a:off x="3796400" y="4451086"/>
            <a:ext cx="3278176" cy="1967354"/>
          </a:xfrm>
          <a:prstGeom prst="rect">
            <a:avLst/>
          </a:prstGeom>
          <a:noFill/>
          <a:ln>
            <a:noFill/>
          </a:ln>
        </p:spPr>
      </p:pic>
      <p:pic>
        <p:nvPicPr>
          <p:cNvPr id="107" name="Google Shape;107;p9"/>
          <p:cNvPicPr preferRelativeResize="0"/>
          <p:nvPr/>
        </p:nvPicPr>
        <p:blipFill>
          <a:blip r:embed="rId10">
            <a:alphaModFix/>
          </a:blip>
          <a:stretch>
            <a:fillRect/>
          </a:stretch>
        </p:blipFill>
        <p:spPr>
          <a:xfrm>
            <a:off x="360000" y="2317975"/>
            <a:ext cx="1464725" cy="1125500"/>
          </a:xfrm>
          <a:prstGeom prst="rect">
            <a:avLst/>
          </a:prstGeom>
          <a:noFill/>
          <a:ln>
            <a:noFill/>
          </a:ln>
        </p:spPr>
      </p:pic>
    </p:spTree>
  </p:cSld>
  <p:clrMapOvr>
    <a:masterClrMapping/>
  </p:clrMapOvr>
</p:sld>
</file>

<file path=ppt/theme/theme1.xml><?xml version="1.0" encoding="utf-8"?>
<a:theme xmlns:a="http://schemas.openxmlformats.org/drawingml/2006/main" name="St Brigid's Newslett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1038</Words>
  <PresentationFormat>Custom</PresentationFormat>
  <Paragraphs>140</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Poppins</vt:lpstr>
      <vt:lpstr>Playball</vt:lpstr>
      <vt:lpstr>Poppins Light</vt:lpstr>
      <vt:lpstr>Poppins SemiBold</vt:lpstr>
      <vt:lpstr>St Brigid's Newsletter</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Manager</dc:creator>
  <cp:lastModifiedBy>Admin</cp:lastModifiedBy>
  <cp:revision>1</cp:revision>
  <dcterms:modified xsi:type="dcterms:W3CDTF">2023-09-13T05:40:39Z</dcterms:modified>
</cp:coreProperties>
</file>