
<file path=[Content_Types].xml><?xml version="1.0" encoding="utf-8"?>
<Types xmlns="http://schemas.openxmlformats.org/package/2006/content-types">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viewProps.xml" ContentType="application/vnd.openxmlformats-officedocument.presentationml.viewProps+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2" r:id="rId1"/>
  </p:sldMasterIdLst>
  <p:notesMasterIdLst>
    <p:notesMasterId r:id="rId6"/>
  </p:notesMasterIdLst>
  <p:sldIdLst>
    <p:sldId id="256" r:id="rId2"/>
    <p:sldId id="257" r:id="rId3"/>
    <p:sldId id="258" r:id="rId4"/>
    <p:sldId id="259" r:id="rId5"/>
  </p:sldIdLst>
  <p:sldSz cx="7559675" cy="10691813"/>
  <p:notesSz cx="6858000" cy="9144000"/>
  <p:embeddedFontLst>
    <p:embeddedFont>
      <p:font typeface="Poppins" charset="0"/>
      <p:regular r:id="rId7"/>
      <p:bold r:id="rId8"/>
      <p:italic r:id="rId9"/>
      <p:boldItalic r:id="rId10"/>
    </p:embeddedFont>
    <p:embeddedFont>
      <p:font typeface="Playball" charset="0"/>
      <p:regular r:id="rId11"/>
    </p:embeddedFont>
    <p:embeddedFont>
      <p:font typeface="Poppins Light" charset="0"/>
      <p:regular r:id="rId12"/>
      <p:bold r:id="rId13"/>
      <p:italic r:id="rId14"/>
      <p:boldItalic r:id="rId15"/>
    </p:embeddedFont>
    <p:embeddedFont>
      <p:font typeface="Poppins SemiBold"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pos="227">
          <p15:clr>
            <a:srgbClr val="9AA0A6"/>
          </p15:clr>
        </p15:guide>
        <p15:guide id="2" pos="4535">
          <p15:clr>
            <a:srgbClr val="9AA0A6"/>
          </p15:clr>
        </p15:guide>
        <p15:guide id="3" orient="horz" pos="227">
          <p15:clr>
            <a:srgbClr val="9AA0A6"/>
          </p15:clr>
        </p15:guide>
        <p15:guide id="4" orient="horz" pos="6508">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69810CFE-B1CB-4A83-9CA8-C6FB166F5CB7}">
  <a:tblStyle styleId="{69810CFE-B1CB-4A83-9CA8-C6FB166F5CB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B23E8C4-72BF-4001-B7FC-27324AE9E2E7}" styleName="Table_1">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45" d="100"/>
          <a:sy n="45" d="100"/>
        </p:scale>
        <p:origin x="-2328" y="-114"/>
      </p:cViewPr>
      <p:guideLst>
        <p:guide orient="horz" pos="227"/>
        <p:guide orient="horz" pos="6508"/>
        <p:guide pos="227"/>
        <p:guide pos="4535"/>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font" Target="fonts/font9.fntdata"/><Relationship Id="rId23" Type="http://schemas.openxmlformats.org/officeDocument/2006/relationships/tableStyles" Target="tableStyles.xml"/><Relationship Id="rId10" Type="http://schemas.openxmlformats.org/officeDocument/2006/relationships/font" Target="fonts/font4.fntdata"/><Relationship Id="rId19"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217050"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notes"/>
          <p:cNvSpPr>
            <a:spLocks noGrp="1" noRot="1" noChangeAspect="1"/>
          </p:cNvSpPr>
          <p:nvPr>
            <p:ph type="sldImg" idx="2"/>
          </p:nvPr>
        </p:nvSpPr>
        <p:spPr>
          <a:xfrm>
            <a:off x="2217050"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 name="Google Shape;4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156d3207291_0_0:notes"/>
          <p:cNvSpPr>
            <a:spLocks noGrp="1" noRot="1" noChangeAspect="1"/>
          </p:cNvSpPr>
          <p:nvPr>
            <p:ph type="sldImg" idx="2"/>
          </p:nvPr>
        </p:nvSpPr>
        <p:spPr>
          <a:xfrm>
            <a:off x="2217050"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156d32072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56d3207085_0_15:notes"/>
          <p:cNvSpPr>
            <a:spLocks noGrp="1" noRot="1" noChangeAspect="1"/>
          </p:cNvSpPr>
          <p:nvPr>
            <p:ph type="sldImg" idx="2"/>
          </p:nvPr>
        </p:nvSpPr>
        <p:spPr>
          <a:xfrm>
            <a:off x="2217050"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156d3207085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bd2fe2f9aa_0_22:notes"/>
          <p:cNvSpPr>
            <a:spLocks noGrp="1" noRot="1" noChangeAspect="1"/>
          </p:cNvSpPr>
          <p:nvPr>
            <p:ph type="sldImg" idx="2"/>
          </p:nvPr>
        </p:nvSpPr>
        <p:spPr>
          <a:xfrm>
            <a:off x="2217050"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bd2fe2f9aa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mailto:safeguardingenquiries@sydneycatholic.org"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pPr marL="0" lvl="0" indent="0" algn="r" rtl="0">
                <a:spcBef>
                  <a:spcPts val="0"/>
                </a:spcBef>
                <a:spcAft>
                  <a:spcPts val="0"/>
                </a:spcAft>
                <a:buNone/>
              </a:pPr>
              <a:t>‹#›</a:t>
            </a:fld>
            <a:endParaRPr/>
          </a:p>
        </p:txBody>
      </p:sp>
      <p:sp>
        <p:nvSpPr>
          <p:cNvPr id="11" name="Google Shape;11;p2"/>
          <p:cNvSpPr txBox="1"/>
          <p:nvPr/>
        </p:nvSpPr>
        <p:spPr>
          <a:xfrm>
            <a:off x="2338375" y="253225"/>
            <a:ext cx="2863200" cy="4002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uk" sz="3200" b="1">
                <a:solidFill>
                  <a:srgbClr val="487249"/>
                </a:solidFill>
                <a:latin typeface="Poppins"/>
                <a:ea typeface="Poppins"/>
                <a:cs typeface="Poppins"/>
                <a:sym typeface="Poppins"/>
              </a:rPr>
              <a:t>Bridie</a:t>
            </a:r>
            <a:endParaRPr sz="3200" b="1">
              <a:solidFill>
                <a:srgbClr val="487249"/>
              </a:solidFill>
              <a:latin typeface="Poppins"/>
              <a:ea typeface="Poppins"/>
              <a:cs typeface="Poppins"/>
              <a:sym typeface="Poppins"/>
            </a:endParaRPr>
          </a:p>
        </p:txBody>
      </p:sp>
      <p:sp>
        <p:nvSpPr>
          <p:cNvPr id="12" name="Google Shape;12;p2"/>
          <p:cNvSpPr txBox="1"/>
          <p:nvPr/>
        </p:nvSpPr>
        <p:spPr>
          <a:xfrm>
            <a:off x="1904975" y="704449"/>
            <a:ext cx="3729900" cy="1434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uk" sz="1100">
                <a:solidFill>
                  <a:srgbClr val="487249"/>
                </a:solidFill>
                <a:latin typeface="Poppins Light"/>
                <a:ea typeface="Poppins Light"/>
                <a:cs typeface="Poppins Light"/>
                <a:sym typeface="Poppins Light"/>
              </a:rPr>
              <a:t>St Brigid’s Parish Community, Coogee </a:t>
            </a:r>
            <a:endParaRPr sz="1100">
              <a:solidFill>
                <a:srgbClr val="487249"/>
              </a:solidFill>
              <a:latin typeface="Poppins Light"/>
              <a:ea typeface="Poppins Light"/>
              <a:cs typeface="Poppins Light"/>
              <a:sym typeface="Poppins Light"/>
            </a:endParaRPr>
          </a:p>
        </p:txBody>
      </p:sp>
      <p:sp>
        <p:nvSpPr>
          <p:cNvPr id="13" name="Google Shape;13;p2"/>
          <p:cNvSpPr txBox="1"/>
          <p:nvPr/>
        </p:nvSpPr>
        <p:spPr>
          <a:xfrm>
            <a:off x="1904975" y="898875"/>
            <a:ext cx="3729900" cy="1434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uk" sz="850">
                <a:solidFill>
                  <a:srgbClr val="487249"/>
                </a:solidFill>
                <a:latin typeface="Poppins SemiBold"/>
                <a:ea typeface="Poppins SemiBold"/>
                <a:cs typeface="Poppins SemiBold"/>
                <a:sym typeface="Poppins SemiBold"/>
              </a:rPr>
              <a:t>Cared for by the Missionaries of the Sacred Heart</a:t>
            </a:r>
            <a:endParaRPr sz="850">
              <a:solidFill>
                <a:srgbClr val="487249"/>
              </a:solidFill>
              <a:latin typeface="Poppins SemiBold"/>
              <a:ea typeface="Poppins SemiBold"/>
              <a:cs typeface="Poppins SemiBold"/>
              <a:sym typeface="Poppins SemiBold"/>
            </a:endParaRPr>
          </a:p>
        </p:txBody>
      </p:sp>
      <p:pic>
        <p:nvPicPr>
          <p:cNvPr id="14" name="Google Shape;14;p2"/>
          <p:cNvPicPr preferRelativeResize="0"/>
          <p:nvPr/>
        </p:nvPicPr>
        <p:blipFill rotWithShape="1">
          <a:blip r:embed="rId2">
            <a:alphaModFix/>
          </a:blip>
          <a:srcRect r="69448"/>
          <a:stretch/>
        </p:blipFill>
        <p:spPr>
          <a:xfrm>
            <a:off x="238175" y="78175"/>
            <a:ext cx="1343574" cy="2095198"/>
          </a:xfrm>
          <a:prstGeom prst="rect">
            <a:avLst/>
          </a:prstGeom>
          <a:noFill/>
          <a:ln>
            <a:noFill/>
          </a:ln>
        </p:spPr>
      </p:pic>
      <p:pic>
        <p:nvPicPr>
          <p:cNvPr id="15" name="Google Shape;15;p2" descr="We're a COVID Safe Business registered with the NSW ..."/>
          <p:cNvPicPr preferRelativeResize="0"/>
          <p:nvPr/>
        </p:nvPicPr>
        <p:blipFill rotWithShape="1">
          <a:blip r:embed="rId3">
            <a:alphaModFix/>
          </a:blip>
          <a:srcRect l="22170" r="22165"/>
          <a:stretch/>
        </p:blipFill>
        <p:spPr>
          <a:xfrm>
            <a:off x="6496304" y="360000"/>
            <a:ext cx="703695" cy="711325"/>
          </a:xfrm>
          <a:prstGeom prst="rect">
            <a:avLst/>
          </a:prstGeom>
          <a:noFill/>
          <a:ln>
            <a:noFill/>
          </a:ln>
        </p:spPr>
      </p:pic>
      <p:pic>
        <p:nvPicPr>
          <p:cNvPr id="16" name="Google Shape;16;p2" descr="Missionaries of the Sacred Heart :: MSC :: Australia :: AN ..."/>
          <p:cNvPicPr preferRelativeResize="0"/>
          <p:nvPr/>
        </p:nvPicPr>
        <p:blipFill>
          <a:blip r:embed="rId4">
            <a:alphaModFix/>
          </a:blip>
          <a:stretch>
            <a:fillRect/>
          </a:stretch>
        </p:blipFill>
        <p:spPr>
          <a:xfrm>
            <a:off x="5522450" y="360000"/>
            <a:ext cx="887800" cy="671025"/>
          </a:xfrm>
          <a:prstGeom prst="rect">
            <a:avLst/>
          </a:prstGeom>
          <a:noFill/>
          <a:ln>
            <a:noFill/>
          </a:ln>
        </p:spPr>
      </p:pic>
      <p:sp>
        <p:nvSpPr>
          <p:cNvPr id="17" name="Google Shape;17;p2"/>
          <p:cNvSpPr/>
          <p:nvPr/>
        </p:nvSpPr>
        <p:spPr>
          <a:xfrm>
            <a:off x="1581750" y="1209125"/>
            <a:ext cx="5618400" cy="67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18" name="Google Shape;18;p2"/>
          <p:cNvGraphicFramePr/>
          <p:nvPr/>
        </p:nvGraphicFramePr>
        <p:xfrm>
          <a:off x="1643050" y="1287725"/>
          <a:ext cx="5555500" cy="586150"/>
        </p:xfrm>
        <a:graphic>
          <a:graphicData uri="http://schemas.openxmlformats.org/drawingml/2006/table">
            <a:tbl>
              <a:tblPr>
                <a:noFill/>
                <a:tableStyleId>{69810CFE-B1CB-4A83-9CA8-C6FB166F5CB7}</a:tableStyleId>
              </a:tblPr>
              <a:tblGrid>
                <a:gridCol w="1770975"/>
                <a:gridCol w="1852700"/>
                <a:gridCol w="1931825"/>
              </a:tblGrid>
              <a:tr h="146175">
                <a:tc>
                  <a:txBody>
                    <a:bodyPr/>
                    <a:lstStyle/>
                    <a:p>
                      <a:pPr marL="0" lvl="0" indent="0" algn="l" rtl="0">
                        <a:lnSpc>
                          <a:spcPct val="20000"/>
                        </a:lnSpc>
                        <a:spcBef>
                          <a:spcPts val="0"/>
                        </a:spcBef>
                        <a:spcAft>
                          <a:spcPts val="0"/>
                        </a:spcAft>
                        <a:buNone/>
                      </a:pPr>
                      <a:r>
                        <a:rPr lang="uk" sz="700" b="1"/>
                        <a:t>Parish Priest:</a:t>
                      </a:r>
                      <a:r>
                        <a:rPr lang="uk" sz="700"/>
                        <a:t> Fr Thoi Tran msc</a:t>
                      </a:r>
                      <a:endParaRPr sz="700"/>
                    </a:p>
                  </a:txBody>
                  <a:tcPr marL="0" marR="0" marT="0" marB="0" anchor="ctr">
                    <a:lnL w="9525" cap="flat" cmpd="sng">
                      <a:solidFill>
                        <a:srgbClr val="D9D9D9">
                          <a:alpha val="0"/>
                        </a:srgbClr>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tcPr>
                </a:tc>
                <a:tc>
                  <a:txBody>
                    <a:bodyPr/>
                    <a:lstStyle/>
                    <a:p>
                      <a:pPr marL="0" lvl="0" indent="0" algn="l" rtl="0">
                        <a:lnSpc>
                          <a:spcPct val="20000"/>
                        </a:lnSpc>
                        <a:spcBef>
                          <a:spcPts val="0"/>
                        </a:spcBef>
                        <a:spcAft>
                          <a:spcPts val="0"/>
                        </a:spcAft>
                        <a:buNone/>
                      </a:pPr>
                      <a:r>
                        <a:rPr lang="uk" sz="700" b="1"/>
                        <a:t>Website</a:t>
                      </a:r>
                      <a:r>
                        <a:rPr lang="uk" sz="700"/>
                        <a:t>: www.stbrigidscoogee.org.au</a:t>
                      </a:r>
                      <a:endParaRPr sz="700"/>
                    </a:p>
                  </a:txBody>
                  <a:tcPr marL="0" marR="0" marT="0" marB="0" anchor="ctr">
                    <a:lnL w="9525" cap="flat" cmpd="sng">
                      <a:solidFill>
                        <a:srgbClr val="D9D9D9">
                          <a:alpha val="0"/>
                        </a:srgbClr>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tcPr>
                </a:tc>
                <a:tc>
                  <a:txBody>
                    <a:bodyPr/>
                    <a:lstStyle/>
                    <a:p>
                      <a:pPr marL="0" lvl="0" indent="0" algn="l" rtl="0">
                        <a:lnSpc>
                          <a:spcPct val="20000"/>
                        </a:lnSpc>
                        <a:spcBef>
                          <a:spcPts val="0"/>
                        </a:spcBef>
                        <a:spcAft>
                          <a:spcPts val="0"/>
                        </a:spcAft>
                        <a:buNone/>
                      </a:pPr>
                      <a:r>
                        <a:rPr lang="uk" sz="700"/>
                        <a:t>St Brigid’s Primary School </a:t>
                      </a:r>
                      <a:endParaRPr sz="700"/>
                    </a:p>
                  </a:txBody>
                  <a:tcPr marL="0" marR="0" marT="0" marB="0" anchor="ctr">
                    <a:lnL w="9525" cap="flat" cmpd="sng">
                      <a:solidFill>
                        <a:srgbClr val="D9D9D9">
                          <a:alpha val="0"/>
                        </a:srgbClr>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tcPr>
                </a:tc>
              </a:tr>
              <a:tr h="147625">
                <a:tc>
                  <a:txBody>
                    <a:bodyPr/>
                    <a:lstStyle/>
                    <a:p>
                      <a:pPr marL="0" lvl="0" indent="0" algn="l" rtl="0">
                        <a:lnSpc>
                          <a:spcPct val="20000"/>
                        </a:lnSpc>
                        <a:spcBef>
                          <a:spcPts val="0"/>
                        </a:spcBef>
                        <a:spcAft>
                          <a:spcPts val="0"/>
                        </a:spcAft>
                        <a:buNone/>
                      </a:pPr>
                      <a:r>
                        <a:rPr lang="uk" sz="700" b="1"/>
                        <a:t>Secretary:</a:t>
                      </a:r>
                      <a:r>
                        <a:rPr lang="uk" sz="700"/>
                        <a:t> Caroline Doherty</a:t>
                      </a:r>
                      <a:endParaRPr sz="700"/>
                    </a:p>
                  </a:txBody>
                  <a:tcPr marL="0" marR="0" marT="0" marB="0" anchor="ctr">
                    <a:lnL w="9525" cap="flat" cmpd="sng">
                      <a:solidFill>
                        <a:srgbClr val="D9D9D9">
                          <a:alpha val="0"/>
                        </a:srgbClr>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tcPr>
                </a:tc>
                <a:tc>
                  <a:txBody>
                    <a:bodyPr/>
                    <a:lstStyle/>
                    <a:p>
                      <a:pPr marL="0" lvl="0" indent="0" algn="l" rtl="0">
                        <a:lnSpc>
                          <a:spcPct val="20000"/>
                        </a:lnSpc>
                        <a:spcBef>
                          <a:spcPts val="0"/>
                        </a:spcBef>
                        <a:spcAft>
                          <a:spcPts val="0"/>
                        </a:spcAft>
                        <a:buNone/>
                      </a:pPr>
                      <a:r>
                        <a:rPr lang="uk" sz="700" b="1"/>
                        <a:t>Email</a:t>
                      </a:r>
                      <a:r>
                        <a:rPr lang="uk" sz="700"/>
                        <a:t>: stbparish_coogee@yahoo.com.au</a:t>
                      </a:r>
                      <a:endParaRPr sz="700"/>
                    </a:p>
                  </a:txBody>
                  <a:tcPr marL="0" marR="0" marT="0" marB="0" anchor="ctr">
                    <a:lnL w="9525" cap="flat" cmpd="sng">
                      <a:solidFill>
                        <a:srgbClr val="D9D9D9">
                          <a:alpha val="0"/>
                        </a:srgbClr>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tcPr>
                </a:tc>
                <a:tc>
                  <a:txBody>
                    <a:bodyPr/>
                    <a:lstStyle/>
                    <a:p>
                      <a:pPr marL="0" lvl="0" indent="0" algn="l" rtl="0">
                        <a:lnSpc>
                          <a:spcPct val="20000"/>
                        </a:lnSpc>
                        <a:spcBef>
                          <a:spcPts val="0"/>
                        </a:spcBef>
                        <a:spcAft>
                          <a:spcPts val="0"/>
                        </a:spcAft>
                        <a:buNone/>
                      </a:pPr>
                      <a:r>
                        <a:rPr lang="uk" sz="700" b="1"/>
                        <a:t>Principal:</a:t>
                      </a:r>
                      <a:r>
                        <a:rPr lang="uk" sz="700"/>
                        <a:t> Diane Cowan</a:t>
                      </a:r>
                      <a:endParaRPr sz="700"/>
                    </a:p>
                  </a:txBody>
                  <a:tcPr marL="0" marR="0" marT="0" marB="0" anchor="ctr">
                    <a:lnL w="9525" cap="flat" cmpd="sng">
                      <a:solidFill>
                        <a:srgbClr val="D9D9D9">
                          <a:alpha val="0"/>
                        </a:srgbClr>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tcPr>
                </a:tc>
              </a:tr>
              <a:tr h="146175">
                <a:tc>
                  <a:txBody>
                    <a:bodyPr/>
                    <a:lstStyle/>
                    <a:p>
                      <a:pPr marL="0" lvl="0" indent="0" algn="l" rtl="0">
                        <a:lnSpc>
                          <a:spcPct val="20000"/>
                        </a:lnSpc>
                        <a:spcBef>
                          <a:spcPts val="0"/>
                        </a:spcBef>
                        <a:spcAft>
                          <a:spcPts val="0"/>
                        </a:spcAft>
                        <a:buNone/>
                      </a:pPr>
                      <a:r>
                        <a:rPr lang="uk" sz="700" b="1"/>
                        <a:t>Sacramental Co-ord:</a:t>
                      </a:r>
                      <a:r>
                        <a:rPr lang="uk" sz="700"/>
                        <a:t> Inez Augustine</a:t>
                      </a:r>
                      <a:endParaRPr sz="700"/>
                    </a:p>
                  </a:txBody>
                  <a:tcPr marL="0" marR="0" marT="0" marB="0" anchor="ctr">
                    <a:lnL w="9525" cap="flat" cmpd="sng">
                      <a:solidFill>
                        <a:srgbClr val="D9D9D9">
                          <a:alpha val="0"/>
                        </a:srgbClr>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tcPr>
                </a:tc>
                <a:tc>
                  <a:txBody>
                    <a:bodyPr/>
                    <a:lstStyle/>
                    <a:p>
                      <a:pPr marL="0" lvl="0" indent="0" algn="l" rtl="0">
                        <a:lnSpc>
                          <a:spcPct val="20000"/>
                        </a:lnSpc>
                        <a:spcBef>
                          <a:spcPts val="0"/>
                        </a:spcBef>
                        <a:spcAft>
                          <a:spcPts val="0"/>
                        </a:spcAft>
                        <a:buNone/>
                      </a:pPr>
                      <a:r>
                        <a:rPr lang="uk" sz="700" b="1"/>
                        <a:t>Phone</a:t>
                      </a:r>
                      <a:r>
                        <a:rPr lang="uk" sz="700"/>
                        <a:t>: 9315 7562</a:t>
                      </a:r>
                      <a:endParaRPr sz="700"/>
                    </a:p>
                  </a:txBody>
                  <a:tcPr marL="0" marR="0" marT="0" marB="0" anchor="ctr">
                    <a:lnL w="9525" cap="flat" cmpd="sng">
                      <a:solidFill>
                        <a:srgbClr val="D9D9D9">
                          <a:alpha val="0"/>
                        </a:srgbClr>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tcPr>
                </a:tc>
                <a:tc>
                  <a:txBody>
                    <a:bodyPr/>
                    <a:lstStyle/>
                    <a:p>
                      <a:pPr marL="0" lvl="0" indent="0" algn="l" rtl="0">
                        <a:lnSpc>
                          <a:spcPct val="20000"/>
                        </a:lnSpc>
                        <a:spcBef>
                          <a:spcPts val="0"/>
                        </a:spcBef>
                        <a:spcAft>
                          <a:spcPts val="0"/>
                        </a:spcAft>
                        <a:buNone/>
                      </a:pPr>
                      <a:r>
                        <a:rPr lang="uk" sz="700"/>
                        <a:t>160 Coogee Bay Rd Coogee NSW 2034</a:t>
                      </a:r>
                      <a:endParaRPr sz="700"/>
                    </a:p>
                  </a:txBody>
                  <a:tcPr marL="0" marR="0" marT="0" marB="0" anchor="ctr">
                    <a:lnL w="9525" cap="flat" cmpd="sng">
                      <a:solidFill>
                        <a:srgbClr val="D9D9D9">
                          <a:alpha val="0"/>
                        </a:srgbClr>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tcPr>
                </a:tc>
              </a:tr>
              <a:tr h="146175">
                <a:tc>
                  <a:txBody>
                    <a:bodyPr/>
                    <a:lstStyle/>
                    <a:p>
                      <a:pPr marL="0" lvl="0" indent="0" algn="l" rtl="0">
                        <a:lnSpc>
                          <a:spcPct val="20000"/>
                        </a:lnSpc>
                        <a:spcBef>
                          <a:spcPts val="0"/>
                        </a:spcBef>
                        <a:spcAft>
                          <a:spcPts val="0"/>
                        </a:spcAft>
                        <a:buNone/>
                      </a:pPr>
                      <a:r>
                        <a:rPr lang="uk" sz="700" b="1"/>
                        <a:t>Safe Guarding Officer: </a:t>
                      </a:r>
                      <a:r>
                        <a:rPr lang="uk" sz="700"/>
                        <a:t>Sharon Waller</a:t>
                      </a:r>
                      <a:endParaRPr sz="700"/>
                    </a:p>
                  </a:txBody>
                  <a:tcPr marL="0" marR="0" marT="0" marB="0" anchor="ctr">
                    <a:lnL w="9525" cap="flat" cmpd="sng">
                      <a:solidFill>
                        <a:srgbClr val="D9D9D9">
                          <a:alpha val="0"/>
                        </a:srgbClr>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tcPr>
                </a:tc>
                <a:tc>
                  <a:txBody>
                    <a:bodyPr/>
                    <a:lstStyle/>
                    <a:p>
                      <a:pPr marL="0" lvl="0" indent="0" algn="l" rtl="0">
                        <a:lnSpc>
                          <a:spcPct val="20000"/>
                        </a:lnSpc>
                        <a:spcBef>
                          <a:spcPts val="0"/>
                        </a:spcBef>
                        <a:spcAft>
                          <a:spcPts val="0"/>
                        </a:spcAft>
                        <a:buNone/>
                      </a:pPr>
                      <a:endParaRPr sz="700"/>
                    </a:p>
                  </a:txBody>
                  <a:tcPr marL="0" marR="0" marT="0" marB="0" anchor="ctr">
                    <a:lnL w="9525" cap="flat" cmpd="sng">
                      <a:solidFill>
                        <a:srgbClr val="D9D9D9">
                          <a:alpha val="0"/>
                        </a:srgbClr>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tcPr>
                </a:tc>
                <a:tc>
                  <a:txBody>
                    <a:bodyPr/>
                    <a:lstStyle/>
                    <a:p>
                      <a:pPr marL="0" lvl="0" indent="0" algn="l" rtl="0">
                        <a:lnSpc>
                          <a:spcPct val="20000"/>
                        </a:lnSpc>
                        <a:spcBef>
                          <a:spcPts val="0"/>
                        </a:spcBef>
                        <a:spcAft>
                          <a:spcPts val="0"/>
                        </a:spcAft>
                        <a:buNone/>
                      </a:pPr>
                      <a:r>
                        <a:rPr lang="uk" sz="700" b="1"/>
                        <a:t>Phone:</a:t>
                      </a:r>
                      <a:r>
                        <a:rPr lang="uk" sz="700"/>
                        <a:t> 9665 5771</a:t>
                      </a:r>
                      <a:endParaRPr sz="700"/>
                    </a:p>
                  </a:txBody>
                  <a:tcPr marL="0" marR="0" marT="0" marB="0" anchor="ctr">
                    <a:lnL w="9525" cap="flat" cmpd="sng">
                      <a:solidFill>
                        <a:srgbClr val="D9D9D9">
                          <a:alpha val="0"/>
                        </a:srgbClr>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tcPr>
                </a:tc>
              </a:tr>
            </a:tbl>
          </a:graphicData>
        </a:graphic>
      </p:graphicFrame>
      <p:sp>
        <p:nvSpPr>
          <p:cNvPr id="19" name="Google Shape;19;p2"/>
          <p:cNvSpPr/>
          <p:nvPr/>
        </p:nvSpPr>
        <p:spPr>
          <a:xfrm>
            <a:off x="360000" y="2068450"/>
            <a:ext cx="6838500" cy="8263500"/>
          </a:xfrm>
          <a:prstGeom prst="rect">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639425" y="2145950"/>
            <a:ext cx="4485900" cy="671100"/>
          </a:xfrm>
          <a:prstGeom prst="rect">
            <a:avLst/>
          </a:prstGeom>
          <a:solidFill>
            <a:srgbClr val="D9E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txBox="1"/>
          <p:nvPr/>
        </p:nvSpPr>
        <p:spPr>
          <a:xfrm>
            <a:off x="2680350" y="2182074"/>
            <a:ext cx="3729900" cy="1434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uk" sz="900" b="1">
                <a:solidFill>
                  <a:srgbClr val="487249"/>
                </a:solidFill>
                <a:latin typeface="Poppins"/>
                <a:ea typeface="Poppins"/>
                <a:cs typeface="Poppins"/>
                <a:sym typeface="Poppins"/>
              </a:rPr>
              <a:t>Readings for this weekend</a:t>
            </a:r>
            <a:endParaRPr sz="900" b="1">
              <a:solidFill>
                <a:srgbClr val="487249"/>
              </a:solidFill>
              <a:latin typeface="Poppins"/>
              <a:ea typeface="Poppins"/>
              <a:cs typeface="Poppins"/>
              <a:sym typeface="Poppins"/>
            </a:endParaRPr>
          </a:p>
        </p:txBody>
      </p:sp>
      <p:pic>
        <p:nvPicPr>
          <p:cNvPr id="22" name="Google Shape;22;p2"/>
          <p:cNvPicPr preferRelativeResize="0"/>
          <p:nvPr/>
        </p:nvPicPr>
        <p:blipFill>
          <a:blip r:embed="rId5">
            <a:alphaModFix/>
          </a:blip>
          <a:stretch>
            <a:fillRect/>
          </a:stretch>
        </p:blipFill>
        <p:spPr>
          <a:xfrm>
            <a:off x="5698473" y="8996175"/>
            <a:ext cx="1337200" cy="1201775"/>
          </a:xfrm>
          <a:prstGeom prst="rect">
            <a:avLst/>
          </a:prstGeom>
          <a:noFill/>
          <a:ln>
            <a:noFill/>
          </a:ln>
        </p:spPr>
      </p:pic>
      <p:sp>
        <p:nvSpPr>
          <p:cNvPr id="23" name="Google Shape;23;p2"/>
          <p:cNvSpPr/>
          <p:nvPr/>
        </p:nvSpPr>
        <p:spPr>
          <a:xfrm>
            <a:off x="3864300" y="7904925"/>
            <a:ext cx="3261000" cy="2353500"/>
          </a:xfrm>
          <a:prstGeom prst="rect">
            <a:avLst/>
          </a:prstGeom>
          <a:noFill/>
          <a:ln w="9525" cap="flat" cmpd="sng">
            <a:solidFill>
              <a:srgbClr val="999999"/>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uk" b="1">
                <a:solidFill>
                  <a:schemeClr val="dk1"/>
                </a:solidFill>
              </a:rPr>
              <a:t>WISH TO DONATE ONLINE</a:t>
            </a:r>
            <a:endParaRPr b="1">
              <a:solidFill>
                <a:schemeClr val="dk1"/>
              </a:solidFill>
            </a:endParaRPr>
          </a:p>
          <a:p>
            <a:pPr marL="0" lvl="0" indent="0" algn="l" rtl="0">
              <a:lnSpc>
                <a:spcPct val="100000"/>
              </a:lnSpc>
              <a:spcBef>
                <a:spcPts val="1000"/>
              </a:spcBef>
              <a:spcAft>
                <a:spcPts val="0"/>
              </a:spcAft>
              <a:buNone/>
            </a:pPr>
            <a:r>
              <a:rPr lang="uk" sz="1000"/>
              <a:t>We are pleased to offer the option for Parishioners or visitors to donate online through our website. Scan this QR code to donate. Please call the parish office with any questions.</a:t>
            </a:r>
            <a:endParaRPr sz="1000"/>
          </a:p>
          <a:p>
            <a:pPr marL="0" lvl="0" indent="0" algn="l" rtl="0">
              <a:lnSpc>
                <a:spcPct val="100000"/>
              </a:lnSpc>
              <a:spcBef>
                <a:spcPts val="1000"/>
              </a:spcBef>
              <a:spcAft>
                <a:spcPts val="1000"/>
              </a:spcAft>
              <a:buNone/>
            </a:pPr>
            <a:r>
              <a:rPr lang="uk" sz="1000" b="1"/>
              <a:t>Tel: 9315 7562</a:t>
            </a:r>
            <a:endParaRPr sz="1000" b="1"/>
          </a:p>
        </p:txBody>
      </p:sp>
    </p:spTree>
  </p:cSld>
  <p:clrMapOvr>
    <a:masterClrMapping/>
  </p:clrMapOvr>
  <p:extLst>
    <p:ext uri="{DCECCB84-F9BA-43D5-87BE-67443E8EF086}">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pos="227">
          <p15:clr>
            <a:srgbClr val="FA7B17"/>
          </p15:clr>
        </p15:guide>
        <p15:guide id="2" pos="4535">
          <p15:clr>
            <a:srgbClr val="FA7B17"/>
          </p15:clr>
        </p15:guide>
        <p15:guide id="3" orient="horz" pos="227">
          <p15:clr>
            <a:srgbClr val="FA7B17"/>
          </p15:clr>
        </p15:guide>
        <p15:guide id="4" orient="horz" pos="6508">
          <p15:clr>
            <a:srgbClr val="FA7B17"/>
          </p15:clr>
        </p15:guide>
        <p15:guide id="5" pos="1663">
          <p15:clr>
            <a:srgbClr val="FA7B17"/>
          </p15:clr>
        </p15:guide>
        <p15:guide id="6" pos="3100">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age 2" type="secHead">
  <p:cSld name="SECTION_HEADER">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pPr marL="0" lvl="0" indent="0" algn="r" rtl="0">
                <a:spcBef>
                  <a:spcPts val="0"/>
                </a:spcBef>
                <a:spcAft>
                  <a:spcPts val="0"/>
                </a:spcAft>
                <a:buNone/>
              </a:pPr>
              <a:t>‹#›</a:t>
            </a:fld>
            <a:endParaRPr/>
          </a:p>
        </p:txBody>
      </p:sp>
      <p:sp>
        <p:nvSpPr>
          <p:cNvPr id="26" name="Google Shape;26;p3"/>
          <p:cNvSpPr/>
          <p:nvPr/>
        </p:nvSpPr>
        <p:spPr>
          <a:xfrm>
            <a:off x="360000" y="360000"/>
            <a:ext cx="6838500" cy="9972000"/>
          </a:xfrm>
          <a:prstGeom prst="rect">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uk"/>
              <a:t>  </a:t>
            </a:r>
            <a:endParaRPr/>
          </a:p>
        </p:txBody>
      </p:sp>
      <p:sp>
        <p:nvSpPr>
          <p:cNvPr id="27" name="Google Shape;27;p3"/>
          <p:cNvSpPr/>
          <p:nvPr/>
        </p:nvSpPr>
        <p:spPr>
          <a:xfrm>
            <a:off x="433450" y="439775"/>
            <a:ext cx="6691800" cy="30810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uk"/>
              <a:t>   </a:t>
            </a:r>
            <a:endParaRPr/>
          </a:p>
        </p:txBody>
      </p:sp>
      <p:sp>
        <p:nvSpPr>
          <p:cNvPr id="28" name="Google Shape;28;p3"/>
          <p:cNvSpPr/>
          <p:nvPr/>
        </p:nvSpPr>
        <p:spPr>
          <a:xfrm>
            <a:off x="433450" y="3595675"/>
            <a:ext cx="6691800" cy="1050600"/>
          </a:xfrm>
          <a:prstGeom prst="rect">
            <a:avLst/>
          </a:prstGeom>
          <a:solidFill>
            <a:srgbClr val="D9E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uk"/>
              <a:t>      </a:t>
            </a:r>
            <a:endParaRPr/>
          </a:p>
        </p:txBody>
      </p:sp>
      <p:sp>
        <p:nvSpPr>
          <p:cNvPr id="29" name="Google Shape;29;p3"/>
          <p:cNvSpPr/>
          <p:nvPr/>
        </p:nvSpPr>
        <p:spPr>
          <a:xfrm>
            <a:off x="434100" y="7171000"/>
            <a:ext cx="6691800" cy="3081000"/>
          </a:xfrm>
          <a:prstGeom prst="rect">
            <a:avLst/>
          </a:pr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extLst>
    <p:ext uri="{DCECCB84-F9BA-43D5-87BE-67443E8EF086}">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27">
          <p15:clr>
            <a:srgbClr val="FA7B17"/>
          </p15:clr>
        </p15:guide>
        <p15:guide id="2" pos="2381">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age 3" type="tx">
  <p:cSld name="TITLE_AND_BODY">
    <p:spTree>
      <p:nvGrpSpPr>
        <p:cNvPr id="1" name="Shape 30"/>
        <p:cNvGrpSpPr/>
        <p:nvPr/>
      </p:nvGrpSpPr>
      <p:grpSpPr>
        <a:xfrm>
          <a:off x="0" y="0"/>
          <a:ext cx="0" cy="0"/>
          <a:chOff x="0" y="0"/>
          <a:chExt cx="0" cy="0"/>
        </a:xfrm>
      </p:grpSpPr>
      <p:sp>
        <p:nvSpPr>
          <p:cNvPr id="31" name="Google Shape;31;p4"/>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pPr marL="0" lvl="0" indent="0" algn="r" rtl="0">
                <a:spcBef>
                  <a:spcPts val="0"/>
                </a:spcBef>
                <a:spcAft>
                  <a:spcPts val="0"/>
                </a:spcAft>
                <a:buNone/>
              </a:pPr>
              <a:t>‹#›</a:t>
            </a:fld>
            <a:endParaRPr/>
          </a:p>
        </p:txBody>
      </p:sp>
      <p:sp>
        <p:nvSpPr>
          <p:cNvPr id="32" name="Google Shape;32;p4"/>
          <p:cNvSpPr/>
          <p:nvPr/>
        </p:nvSpPr>
        <p:spPr>
          <a:xfrm>
            <a:off x="360000" y="360000"/>
            <a:ext cx="6838500" cy="9972000"/>
          </a:xfrm>
          <a:prstGeom prst="rect">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uk"/>
              <a:t>  </a:t>
            </a:r>
            <a:endParaRPr/>
          </a:p>
        </p:txBody>
      </p:sp>
      <p:sp>
        <p:nvSpPr>
          <p:cNvPr id="33" name="Google Shape;33;p4"/>
          <p:cNvSpPr/>
          <p:nvPr/>
        </p:nvSpPr>
        <p:spPr>
          <a:xfrm>
            <a:off x="433450" y="439775"/>
            <a:ext cx="6691800" cy="3081000"/>
          </a:xfrm>
          <a:prstGeom prst="rect">
            <a:avLst/>
          </a:prstGeom>
          <a:solidFill>
            <a:srgbClr val="D9E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uk"/>
              <a:t>   </a:t>
            </a:r>
            <a:endParaRPr/>
          </a:p>
        </p:txBody>
      </p:sp>
    </p:spTree>
  </p:cSld>
  <p:clrMapOvr>
    <a:masterClrMapping/>
  </p:clrMapOvr>
  <p:extLst>
    <p:ext uri="{DCECCB84-F9BA-43D5-87BE-67443E8EF086}">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pos="2381">
          <p15:clr>
            <a:srgbClr val="FA7B17"/>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age 4 3 col" type="twoColTx">
  <p:cSld name="TITLE_AND_TWO_COLUMNS">
    <p:spTree>
      <p:nvGrpSpPr>
        <p:cNvPr id="1" name="Shape 34"/>
        <p:cNvGrpSpPr/>
        <p:nvPr/>
      </p:nvGrpSpPr>
      <p:grpSpPr>
        <a:xfrm>
          <a:off x="0" y="0"/>
          <a:ext cx="0" cy="0"/>
          <a:chOff x="0" y="0"/>
          <a:chExt cx="0" cy="0"/>
        </a:xfrm>
      </p:grpSpPr>
      <p:sp>
        <p:nvSpPr>
          <p:cNvPr id="35" name="Google Shape;35;p5"/>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pPr marL="0" lvl="0" indent="0" algn="r" rtl="0">
                <a:spcBef>
                  <a:spcPts val="0"/>
                </a:spcBef>
                <a:spcAft>
                  <a:spcPts val="0"/>
                </a:spcAft>
                <a:buNone/>
              </a:pPr>
              <a:t>‹#›</a:t>
            </a:fld>
            <a:endParaRPr/>
          </a:p>
        </p:txBody>
      </p:sp>
      <p:sp>
        <p:nvSpPr>
          <p:cNvPr id="36" name="Google Shape;36;p5"/>
          <p:cNvSpPr/>
          <p:nvPr/>
        </p:nvSpPr>
        <p:spPr>
          <a:xfrm>
            <a:off x="360000" y="360000"/>
            <a:ext cx="6838500" cy="9972000"/>
          </a:xfrm>
          <a:prstGeom prst="rect">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uk"/>
              <a:t>  </a:t>
            </a:r>
            <a:endParaRPr/>
          </a:p>
        </p:txBody>
      </p:sp>
      <p:sp>
        <p:nvSpPr>
          <p:cNvPr id="37" name="Google Shape;37;p5"/>
          <p:cNvSpPr/>
          <p:nvPr/>
        </p:nvSpPr>
        <p:spPr>
          <a:xfrm>
            <a:off x="433450" y="8936350"/>
            <a:ext cx="6691800" cy="1323600"/>
          </a:xfrm>
          <a:prstGeom prst="rect">
            <a:avLst/>
          </a:pr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uk"/>
              <a:t>   </a:t>
            </a:r>
            <a:endParaRPr/>
          </a:p>
        </p:txBody>
      </p:sp>
      <p:sp>
        <p:nvSpPr>
          <p:cNvPr id="38" name="Google Shape;38;p5"/>
          <p:cNvSpPr txBox="1"/>
          <p:nvPr/>
        </p:nvSpPr>
        <p:spPr>
          <a:xfrm>
            <a:off x="530050" y="8943850"/>
            <a:ext cx="6474900" cy="1311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uk" sz="1300" b="1">
                <a:solidFill>
                  <a:schemeClr val="dk1"/>
                </a:solidFill>
              </a:rPr>
              <a:t>A message from the Archdiocese of Sydney</a:t>
            </a:r>
            <a:endParaRPr sz="1300" b="1">
              <a:solidFill>
                <a:schemeClr val="dk1"/>
              </a:solidFill>
            </a:endParaRPr>
          </a:p>
          <a:p>
            <a:pPr marL="0" lvl="0" indent="0" algn="ctr" rtl="0">
              <a:spcBef>
                <a:spcPts val="0"/>
              </a:spcBef>
              <a:spcAft>
                <a:spcPts val="0"/>
              </a:spcAft>
              <a:buNone/>
            </a:pPr>
            <a:r>
              <a:rPr lang="uk" sz="1100" b="1">
                <a:solidFill>
                  <a:srgbClr val="FF0000"/>
                </a:solidFill>
              </a:rPr>
              <a:t>Child sex Abuse is a crime. </a:t>
            </a:r>
            <a:endParaRPr sz="1100" b="1">
              <a:solidFill>
                <a:srgbClr val="FF0000"/>
              </a:solidFill>
            </a:endParaRPr>
          </a:p>
          <a:p>
            <a:pPr marL="0" lvl="0" indent="0" algn="l" rtl="0">
              <a:spcBef>
                <a:spcPts val="0"/>
              </a:spcBef>
              <a:spcAft>
                <a:spcPts val="0"/>
              </a:spcAft>
              <a:buNone/>
            </a:pPr>
            <a:r>
              <a:rPr lang="uk" sz="900"/>
              <a:t>The appropriate people to deal with a crime are the police. If you – or anyone you know, have been abused, please contact the police. Alternatively, you can contact the Safeguarding and Ministerial Integrity Office at (02) 9390 5810 or </a:t>
            </a:r>
            <a:r>
              <a:rPr lang="uk" sz="900" u="sng">
                <a:solidFill>
                  <a:srgbClr val="FF0000"/>
                </a:solidFill>
                <a:hlinkClick r:id="rId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safeguardingenquiries@sydneycatholic.org. </a:t>
            </a:r>
            <a:endParaRPr sz="900">
              <a:solidFill>
                <a:srgbClr val="FF0000"/>
              </a:solidFill>
            </a:endParaRPr>
          </a:p>
          <a:p>
            <a:pPr marL="0" lvl="0" indent="0" algn="l" rtl="0">
              <a:spcBef>
                <a:spcPts val="500"/>
              </a:spcBef>
              <a:spcAft>
                <a:spcPts val="500"/>
              </a:spcAft>
              <a:buNone/>
            </a:pPr>
            <a:r>
              <a:rPr lang="uk" sz="900"/>
              <a:t>You may also want to speak to your Parish Priest, who will be able to provide support and guidance. The Archdiocese has a legal obligation to report crimes to the police. </a:t>
            </a:r>
            <a:r>
              <a:rPr lang="uk" sz="900" b="1" i="1"/>
              <a:t>St Brigid’s Parish Coogee Safeguarding Officer is Sharon Waller.</a:t>
            </a:r>
            <a:endParaRPr sz="900" b="1" i="1"/>
          </a:p>
        </p:txBody>
      </p:sp>
    </p:spTree>
  </p:cSld>
  <p:clrMapOvr>
    <a:masterClrMapping/>
  </p:clrMapOvr>
  <p:extLst>
    <p:ext uri="{DCECCB84-F9BA-43D5-87BE-67443E8EF086}">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pos="1662">
          <p15:clr>
            <a:srgbClr val="FA7B17"/>
          </p15:clr>
        </p15:guide>
        <p15:guide id="2" pos="3100">
          <p15:clr>
            <a:srgbClr val="FA7B17"/>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57705" y="2395696"/>
            <a:ext cx="7044600" cy="71019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uk"/>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
        <p:cNvGrpSpPr/>
        <p:nvPr/>
      </p:nvGrpSpPr>
      <p:grpSpPr>
        <a:xfrm>
          <a:off x="0" y="0"/>
          <a:ext cx="0" cy="0"/>
          <a:chOff x="0" y="0"/>
          <a:chExt cx="0" cy="0"/>
        </a:xfrm>
      </p:grpSpPr>
      <p:sp>
        <p:nvSpPr>
          <p:cNvPr id="43" name="Google Shape;43;p6"/>
          <p:cNvSpPr txBox="1"/>
          <p:nvPr/>
        </p:nvSpPr>
        <p:spPr>
          <a:xfrm>
            <a:off x="431375" y="3535424"/>
            <a:ext cx="2110800" cy="5883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uk" sz="1000" b="1"/>
              <a:t>Twenty Fourth Sunday in </a:t>
            </a:r>
            <a:endParaRPr sz="1000" b="1"/>
          </a:p>
          <a:p>
            <a:pPr marL="0" lvl="0" indent="0" algn="l" rtl="0">
              <a:lnSpc>
                <a:spcPct val="115000"/>
              </a:lnSpc>
              <a:spcBef>
                <a:spcPts val="0"/>
              </a:spcBef>
              <a:spcAft>
                <a:spcPts val="0"/>
              </a:spcAft>
              <a:buNone/>
            </a:pPr>
            <a:r>
              <a:rPr lang="uk" sz="1000" b="1"/>
              <a:t>Ordinary Time Year A </a:t>
            </a:r>
            <a:endParaRPr sz="1000" b="1"/>
          </a:p>
          <a:p>
            <a:pPr marL="0" lvl="0" indent="0" algn="l" rtl="0">
              <a:lnSpc>
                <a:spcPct val="115000"/>
              </a:lnSpc>
              <a:spcBef>
                <a:spcPts val="0"/>
              </a:spcBef>
              <a:spcAft>
                <a:spcPts val="0"/>
              </a:spcAft>
              <a:buNone/>
            </a:pPr>
            <a:r>
              <a:rPr lang="uk" sz="1000" b="1"/>
              <a:t>16th/17th September 2023</a:t>
            </a:r>
            <a:endParaRPr sz="1000" b="1"/>
          </a:p>
        </p:txBody>
      </p:sp>
      <p:sp>
        <p:nvSpPr>
          <p:cNvPr id="44" name="Google Shape;44;p6"/>
          <p:cNvSpPr/>
          <p:nvPr/>
        </p:nvSpPr>
        <p:spPr>
          <a:xfrm>
            <a:off x="431375" y="7933275"/>
            <a:ext cx="3378300" cy="2348400"/>
          </a:xfrm>
          <a:prstGeom prst="rect">
            <a:avLst/>
          </a:prstGeom>
          <a:solidFill>
            <a:srgbClr val="D9EAD3"/>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uk" sz="1200" b="1"/>
              <a:t>Entrance antiphon:</a:t>
            </a:r>
            <a:r>
              <a:rPr lang="uk" sz="1200"/>
              <a:t> Give peace, Lord, to those who wait for you, and your prophets will proclaim you as you deserve. Hear the prayers of your servant and of your people Israel.</a:t>
            </a:r>
            <a:endParaRPr sz="1200"/>
          </a:p>
          <a:p>
            <a:pPr marL="0" lvl="0" indent="0" algn="l" rtl="0">
              <a:spcBef>
                <a:spcPts val="0"/>
              </a:spcBef>
              <a:spcAft>
                <a:spcPts val="0"/>
              </a:spcAft>
              <a:buNone/>
            </a:pPr>
            <a:endParaRPr sz="1200"/>
          </a:p>
          <a:p>
            <a:pPr marL="0" lvl="0" indent="0" algn="l" rtl="0">
              <a:spcBef>
                <a:spcPts val="0"/>
              </a:spcBef>
              <a:spcAft>
                <a:spcPts val="0"/>
              </a:spcAft>
              <a:buClr>
                <a:schemeClr val="dk1"/>
              </a:buClr>
              <a:buSzPts val="1100"/>
              <a:buFont typeface="Arial"/>
              <a:buNone/>
            </a:pPr>
            <a:r>
              <a:rPr lang="uk" sz="1200" b="1"/>
              <a:t>Response to the psalm: </a:t>
            </a:r>
            <a:r>
              <a:rPr lang="uk" sz="1200"/>
              <a:t>The Lord is kind and merciful; slow to anger, and rich in compassion</a:t>
            </a:r>
            <a:endParaRPr sz="1200"/>
          </a:p>
          <a:p>
            <a:pPr marL="0" lvl="0" indent="0" algn="l" rtl="0">
              <a:spcBef>
                <a:spcPts val="0"/>
              </a:spcBef>
              <a:spcAft>
                <a:spcPts val="0"/>
              </a:spcAft>
              <a:buNone/>
            </a:pPr>
            <a:endParaRPr sz="1200"/>
          </a:p>
          <a:p>
            <a:pPr marL="0" lvl="0" indent="0" algn="l" rtl="0">
              <a:spcBef>
                <a:spcPts val="0"/>
              </a:spcBef>
              <a:spcAft>
                <a:spcPts val="0"/>
              </a:spcAft>
              <a:buClr>
                <a:schemeClr val="dk1"/>
              </a:buClr>
              <a:buSzPts val="1100"/>
              <a:buFont typeface="Arial"/>
              <a:buNone/>
            </a:pPr>
            <a:r>
              <a:rPr lang="uk" sz="1200" b="1"/>
              <a:t>Gospel acclamation: </a:t>
            </a:r>
            <a:r>
              <a:rPr lang="uk" sz="1200"/>
              <a:t>Alleluia, alleluia! I give you a new commandment: love one another as I have</a:t>
            </a:r>
            <a:endParaRPr sz="1200"/>
          </a:p>
        </p:txBody>
      </p:sp>
      <p:sp>
        <p:nvSpPr>
          <p:cNvPr id="45" name="Google Shape;45;p6"/>
          <p:cNvSpPr txBox="1"/>
          <p:nvPr/>
        </p:nvSpPr>
        <p:spPr>
          <a:xfrm>
            <a:off x="9940475" y="2566025"/>
            <a:ext cx="4421100" cy="612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0000"/>
              </a:buClr>
              <a:buSzPts val="1100"/>
              <a:buFont typeface="Arial"/>
              <a:buNone/>
            </a:pPr>
            <a:r>
              <a:rPr lang="uk" sz="1100">
                <a:solidFill>
                  <a:schemeClr val="dk1"/>
                </a:solidFill>
              </a:rPr>
              <a:t> </a:t>
            </a:r>
            <a:endParaRPr sz="1100">
              <a:solidFill>
                <a:schemeClr val="dk1"/>
              </a:solidFill>
            </a:endParaRPr>
          </a:p>
        </p:txBody>
      </p:sp>
      <p:sp>
        <p:nvSpPr>
          <p:cNvPr id="46" name="Google Shape;46;p6"/>
          <p:cNvSpPr txBox="1"/>
          <p:nvPr/>
        </p:nvSpPr>
        <p:spPr>
          <a:xfrm>
            <a:off x="2628575" y="2902700"/>
            <a:ext cx="4475400" cy="3231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1200"/>
              </a:spcBef>
              <a:spcAft>
                <a:spcPts val="1200"/>
              </a:spcAft>
              <a:buClr>
                <a:schemeClr val="dk1"/>
              </a:buClr>
              <a:buSzPts val="1100"/>
              <a:buFont typeface="Arial"/>
              <a:buNone/>
            </a:pPr>
            <a:endParaRPr sz="900">
              <a:solidFill>
                <a:schemeClr val="dk1"/>
              </a:solidFill>
            </a:endParaRPr>
          </a:p>
        </p:txBody>
      </p:sp>
      <p:sp>
        <p:nvSpPr>
          <p:cNvPr id="47" name="Google Shape;47;p6"/>
          <p:cNvSpPr txBox="1"/>
          <p:nvPr/>
        </p:nvSpPr>
        <p:spPr>
          <a:xfrm>
            <a:off x="2628575" y="2864600"/>
            <a:ext cx="4475400" cy="354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Clr>
                <a:schemeClr val="dk1"/>
              </a:buClr>
              <a:buSzPts val="1100"/>
              <a:buFont typeface="Arial"/>
              <a:buNone/>
            </a:pPr>
            <a:endParaRPr sz="1100">
              <a:solidFill>
                <a:schemeClr val="dk1"/>
              </a:solidFill>
              <a:highlight>
                <a:srgbClr val="FFFFFF"/>
              </a:highlight>
            </a:endParaRPr>
          </a:p>
        </p:txBody>
      </p:sp>
      <p:sp>
        <p:nvSpPr>
          <p:cNvPr id="48" name="Google Shape;48;p6"/>
          <p:cNvSpPr txBox="1"/>
          <p:nvPr/>
        </p:nvSpPr>
        <p:spPr>
          <a:xfrm>
            <a:off x="2596525" y="2272400"/>
            <a:ext cx="5655300" cy="5541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Clr>
                <a:schemeClr val="dk1"/>
              </a:buClr>
              <a:buSzPts val="1100"/>
              <a:buFont typeface="Arial"/>
              <a:buNone/>
            </a:pPr>
            <a:r>
              <a:rPr lang="uk" sz="800">
                <a:solidFill>
                  <a:schemeClr val="dk1"/>
                </a:solidFill>
              </a:rPr>
              <a:t>Eccles    : 27:30-28:7 Forgive your neighbour’s faults and when you pray, your sins will be forgiven</a:t>
            </a:r>
            <a:endParaRPr sz="8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uk" sz="800">
                <a:solidFill>
                  <a:schemeClr val="dk1"/>
                </a:solidFill>
              </a:rPr>
              <a:t>Romans : 14:7-9        Whether alive or dead, we belong to the Lord</a:t>
            </a:r>
            <a:endParaRPr sz="8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uk" sz="800">
                <a:solidFill>
                  <a:schemeClr val="dk1"/>
                </a:solidFill>
              </a:rPr>
              <a:t>Matthew:  18:21-35    I tell you that you forgive not seven times but seventy times seven.</a:t>
            </a:r>
            <a:endParaRPr sz="800">
              <a:solidFill>
                <a:schemeClr val="dk1"/>
              </a:solidFill>
            </a:endParaRPr>
          </a:p>
        </p:txBody>
      </p:sp>
      <p:sp>
        <p:nvSpPr>
          <p:cNvPr id="49" name="Google Shape;49;p6"/>
          <p:cNvSpPr txBox="1"/>
          <p:nvPr/>
        </p:nvSpPr>
        <p:spPr>
          <a:xfrm>
            <a:off x="431375" y="4204050"/>
            <a:ext cx="2110800" cy="3648900"/>
          </a:xfrm>
          <a:prstGeom prst="rect">
            <a:avLst/>
          </a:prstGeom>
          <a:solidFill>
            <a:schemeClr val="lt2"/>
          </a:solidFill>
          <a:ln>
            <a:noFill/>
          </a:ln>
        </p:spPr>
        <p:txBody>
          <a:bodyPr spcFirstLastPara="1" wrap="square" lIns="91425" tIns="91425" rIns="0"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uk" b="1">
                <a:solidFill>
                  <a:schemeClr val="dk1"/>
                </a:solidFill>
              </a:rPr>
              <a:t>       IN A NUTSHELL</a:t>
            </a: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1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uk" sz="1100">
                <a:solidFill>
                  <a:schemeClr val="dk1"/>
                </a:solidFill>
              </a:rPr>
              <a:t>The whole idea of forgiving from the heart is a powerful contradiction of a popular </a:t>
            </a:r>
            <a:endParaRPr sz="11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uk" sz="1100">
                <a:solidFill>
                  <a:schemeClr val="dk1"/>
                </a:solidFill>
              </a:rPr>
              <a:t>concept: ‘I can forgive, but</a:t>
            </a:r>
            <a:endParaRPr sz="11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uk" sz="1100">
                <a:solidFill>
                  <a:schemeClr val="dk1"/>
                </a:solidFill>
              </a:rPr>
              <a:t>not forget’. Is it really possible to forgive but refuse to forget? </a:t>
            </a:r>
            <a:endParaRPr sz="11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1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uk" sz="1100">
                <a:solidFill>
                  <a:schemeClr val="dk1"/>
                </a:solidFill>
              </a:rPr>
              <a:t>Surely holding on to a memory of hurt is holding on to the hurt</a:t>
            </a:r>
            <a:endParaRPr sz="11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uk" sz="1100">
                <a:solidFill>
                  <a:schemeClr val="dk1"/>
                </a:solidFill>
              </a:rPr>
              <a:t>itself and does not display that any forgiveness has occurred at all.</a:t>
            </a:r>
            <a:endParaRPr sz="11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1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uk" sz="1100">
                <a:solidFill>
                  <a:schemeClr val="dk1"/>
                </a:solidFill>
              </a:rPr>
              <a:t>To forgive but not forget is to keep count. How many times should I forgive the one who</a:t>
            </a:r>
            <a:endParaRPr sz="11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uk" sz="1100">
                <a:solidFill>
                  <a:schemeClr val="dk1"/>
                </a:solidFill>
              </a:rPr>
              <a:t>has hurt me?</a:t>
            </a:r>
            <a:endParaRPr sz="11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uk" sz="1200">
                <a:solidFill>
                  <a:schemeClr val="dk1"/>
                </a:solidFill>
              </a:rPr>
              <a:t>    </a:t>
            </a:r>
            <a:endParaRPr sz="1200">
              <a:solidFill>
                <a:srgbClr val="141414"/>
              </a:solidFill>
              <a:latin typeface="Poppins"/>
              <a:ea typeface="Poppins"/>
              <a:cs typeface="Poppins"/>
              <a:sym typeface="Poppins"/>
            </a:endParaRPr>
          </a:p>
          <a:p>
            <a:pPr marL="0" lvl="0" indent="0" algn="l" rtl="0">
              <a:lnSpc>
                <a:spcPct val="115000"/>
              </a:lnSpc>
              <a:spcBef>
                <a:spcPts val="1200"/>
              </a:spcBef>
              <a:spcAft>
                <a:spcPts val="1200"/>
              </a:spcAft>
              <a:buClr>
                <a:schemeClr val="dk1"/>
              </a:buClr>
              <a:buSzPts val="1100"/>
              <a:buFont typeface="Arial"/>
              <a:buNone/>
            </a:pPr>
            <a:endParaRPr sz="1100">
              <a:solidFill>
                <a:schemeClr val="dk1"/>
              </a:solidFill>
            </a:endParaRPr>
          </a:p>
        </p:txBody>
      </p:sp>
      <p:sp>
        <p:nvSpPr>
          <p:cNvPr id="50" name="Google Shape;50;p6"/>
          <p:cNvSpPr txBox="1"/>
          <p:nvPr/>
        </p:nvSpPr>
        <p:spPr>
          <a:xfrm>
            <a:off x="2639425" y="2902700"/>
            <a:ext cx="4475400" cy="354000"/>
          </a:xfrm>
          <a:prstGeom prst="rect">
            <a:avLst/>
          </a:prstGeom>
          <a:noFill/>
          <a:ln>
            <a:noFill/>
          </a:ln>
        </p:spPr>
        <p:txBody>
          <a:bodyPr spcFirstLastPara="1" wrap="square" lIns="91425" tIns="91425" rIns="91425" bIns="91425" anchor="t" anchorCtr="0">
            <a:spAutoFit/>
          </a:bodyPr>
          <a:lstStyle/>
          <a:p>
            <a:pPr marL="0" lvl="0" indent="0" algn="l" rtl="0">
              <a:lnSpc>
                <a:spcPct val="120000"/>
              </a:lnSpc>
              <a:spcBef>
                <a:spcPts val="0"/>
              </a:spcBef>
              <a:spcAft>
                <a:spcPts val="1800"/>
              </a:spcAft>
              <a:buClr>
                <a:schemeClr val="dk1"/>
              </a:buClr>
              <a:buSzPts val="1100"/>
              <a:buFont typeface="Arial"/>
              <a:buNone/>
            </a:pPr>
            <a:endParaRPr sz="1100">
              <a:solidFill>
                <a:srgbClr val="614515"/>
              </a:solidFill>
              <a:highlight>
                <a:srgbClr val="FFFFFF"/>
              </a:highlight>
            </a:endParaRPr>
          </a:p>
        </p:txBody>
      </p:sp>
      <p:sp>
        <p:nvSpPr>
          <p:cNvPr id="51" name="Google Shape;51;p6"/>
          <p:cNvSpPr txBox="1"/>
          <p:nvPr/>
        </p:nvSpPr>
        <p:spPr>
          <a:xfrm>
            <a:off x="8328025" y="2341675"/>
            <a:ext cx="4421100" cy="338700"/>
          </a:xfrm>
          <a:prstGeom prst="rect">
            <a:avLst/>
          </a:prstGeom>
          <a:solidFill>
            <a:srgbClr val="FCE5CD"/>
          </a:solidFill>
          <a:ln>
            <a:noFill/>
          </a:ln>
        </p:spPr>
        <p:txBody>
          <a:bodyPr spcFirstLastPara="1" wrap="square" lIns="91425" tIns="91425" rIns="91425" bIns="91425" anchor="t" anchorCtr="0">
            <a:spAutoFit/>
          </a:bodyPr>
          <a:lstStyle/>
          <a:p>
            <a:pPr marL="0" lvl="0" indent="0" algn="l" rtl="0">
              <a:lnSpc>
                <a:spcPct val="115000"/>
              </a:lnSpc>
              <a:spcBef>
                <a:spcPts val="0"/>
              </a:spcBef>
              <a:spcAft>
                <a:spcPts val="800"/>
              </a:spcAft>
              <a:buClr>
                <a:schemeClr val="dk1"/>
              </a:buClr>
              <a:buSzPts val="1100"/>
              <a:buFont typeface="Arial"/>
              <a:buNone/>
            </a:pPr>
            <a:endParaRPr sz="1000"/>
          </a:p>
        </p:txBody>
      </p:sp>
      <p:sp>
        <p:nvSpPr>
          <p:cNvPr id="52" name="Google Shape;52;p6"/>
          <p:cNvSpPr txBox="1"/>
          <p:nvPr/>
        </p:nvSpPr>
        <p:spPr>
          <a:xfrm>
            <a:off x="2639425" y="2944188"/>
            <a:ext cx="4475400" cy="4871400"/>
          </a:xfrm>
          <a:prstGeom prst="rect">
            <a:avLst/>
          </a:prstGeom>
          <a:solidFill>
            <a:srgbClr val="FCE5CD"/>
          </a:solidFill>
          <a:ln>
            <a:noFill/>
          </a:ln>
        </p:spPr>
        <p:txBody>
          <a:bodyPr spcFirstLastPara="1" wrap="square" lIns="91425" tIns="91425" rIns="91425" bIns="91425" anchor="t" anchorCtr="0">
            <a:noAutofit/>
          </a:bodyPr>
          <a:lstStyle/>
          <a:p>
            <a:pPr marL="0" lvl="0" indent="0" algn="l" rtl="0">
              <a:lnSpc>
                <a:spcPct val="100000"/>
              </a:lnSpc>
              <a:spcBef>
                <a:spcPts val="1000"/>
              </a:spcBef>
              <a:spcAft>
                <a:spcPts val="0"/>
              </a:spcAft>
              <a:buClr>
                <a:schemeClr val="dk1"/>
              </a:buClr>
              <a:buSzPts val="1100"/>
              <a:buFont typeface="Arial"/>
              <a:buNone/>
            </a:pPr>
            <a:r>
              <a:rPr lang="uk" sz="1200">
                <a:solidFill>
                  <a:schemeClr val="dk1"/>
                </a:solidFill>
              </a:rPr>
              <a:t>REFLECTION</a:t>
            </a:r>
            <a:endParaRPr sz="1200">
              <a:solidFill>
                <a:schemeClr val="dk1"/>
              </a:solidFill>
            </a:endParaRPr>
          </a:p>
          <a:p>
            <a:pPr marL="0" lvl="0" indent="0" algn="l" rtl="0">
              <a:lnSpc>
                <a:spcPct val="120000"/>
              </a:lnSpc>
              <a:spcBef>
                <a:spcPts val="1500"/>
              </a:spcBef>
              <a:spcAft>
                <a:spcPts val="0"/>
              </a:spcAft>
              <a:buClr>
                <a:schemeClr val="dk1"/>
              </a:buClr>
              <a:buSzPts val="1100"/>
              <a:buFont typeface="Arial"/>
              <a:buNone/>
            </a:pPr>
            <a:r>
              <a:rPr lang="uk" sz="1200">
                <a:solidFill>
                  <a:schemeClr val="dk1"/>
                </a:solidFill>
              </a:rPr>
              <a:t>Coming to the place where I will pray today, I take time to become aware of how things are for me. I devote time to slowing down by taking a few deep, mindful breaths, drawing in God’s loving welcome. When I am ready, I read through the words of the Psalm, slowly and purposefully. I notice where my attention is drawn, and I ponder . . .</a:t>
            </a:r>
            <a:endParaRPr sz="1200">
              <a:solidFill>
                <a:schemeClr val="dk1"/>
              </a:solidFill>
            </a:endParaRPr>
          </a:p>
          <a:p>
            <a:pPr marL="0" lvl="0" indent="0" algn="l" rtl="0">
              <a:lnSpc>
                <a:spcPct val="120000"/>
              </a:lnSpc>
              <a:spcBef>
                <a:spcPts val="1500"/>
              </a:spcBef>
              <a:spcAft>
                <a:spcPts val="0"/>
              </a:spcAft>
              <a:buClr>
                <a:schemeClr val="dk1"/>
              </a:buClr>
              <a:buSzPts val="1100"/>
              <a:buFont typeface="Arial"/>
              <a:buNone/>
            </a:pPr>
            <a:r>
              <a:rPr lang="uk" sz="1200">
                <a:solidFill>
                  <a:schemeClr val="dk1"/>
                </a:solidFill>
              </a:rPr>
              <a:t>As I look back over my memories of God’s compassion and love for me, perhaps particular times stand out? In what ways have I known forgiveness, healing, redemption …? What about today? What does it mean to me now to be ‘crowned with love and compassion’?</a:t>
            </a:r>
            <a:endParaRPr sz="1200">
              <a:solidFill>
                <a:schemeClr val="dk1"/>
              </a:solidFill>
            </a:endParaRPr>
          </a:p>
          <a:p>
            <a:pPr marL="0" lvl="0" indent="0" algn="l" rtl="0">
              <a:lnSpc>
                <a:spcPct val="120000"/>
              </a:lnSpc>
              <a:spcBef>
                <a:spcPts val="1500"/>
              </a:spcBef>
              <a:spcAft>
                <a:spcPts val="0"/>
              </a:spcAft>
              <a:buClr>
                <a:schemeClr val="dk1"/>
              </a:buClr>
              <a:buSzPts val="1100"/>
              <a:buFont typeface="Arial"/>
              <a:buNone/>
            </a:pPr>
            <a:r>
              <a:rPr lang="uk" sz="1200">
                <a:solidFill>
                  <a:schemeClr val="dk1"/>
                </a:solidFill>
              </a:rPr>
              <a:t>Perhaps I now see more clearly the blessings I have received from the Lord. I take time to look at the ways in which I give thanks and praise through my life. What help might I need from the Lord? I share what is in my heart, and I listen. As I draw my prayer to a close, I take time to repeat as a mantra the phrase from the Psalm that speaks to me most.</a:t>
            </a:r>
            <a:endParaRPr sz="1200">
              <a:solidFill>
                <a:schemeClr val="dk1"/>
              </a:solidFill>
            </a:endParaRPr>
          </a:p>
          <a:p>
            <a:pPr marL="0" lvl="0" indent="0" algn="l" rtl="0">
              <a:lnSpc>
                <a:spcPct val="100000"/>
              </a:lnSpc>
              <a:spcBef>
                <a:spcPts val="1500"/>
              </a:spcBef>
              <a:spcAft>
                <a:spcPts val="1200"/>
              </a:spcAft>
              <a:buClr>
                <a:schemeClr val="dk1"/>
              </a:buClr>
              <a:buSzPts val="1100"/>
              <a:buFont typeface="Arial"/>
              <a:buNone/>
            </a:pPr>
            <a:endParaRPr sz="1200">
              <a:solidFill>
                <a:schemeClr val="dk1"/>
              </a:solidFill>
              <a:latin typeface="Poppins"/>
              <a:ea typeface="Poppins"/>
              <a:cs typeface="Poppins"/>
              <a:sym typeface="Poppins"/>
            </a:endParaRPr>
          </a:p>
        </p:txBody>
      </p:sp>
      <p:pic>
        <p:nvPicPr>
          <p:cNvPr id="53" name="Google Shape;53;p6"/>
          <p:cNvPicPr preferRelativeResize="0"/>
          <p:nvPr/>
        </p:nvPicPr>
        <p:blipFill>
          <a:blip r:embed="rId3">
            <a:alphaModFix/>
          </a:blip>
          <a:stretch>
            <a:fillRect/>
          </a:stretch>
        </p:blipFill>
        <p:spPr>
          <a:xfrm>
            <a:off x="636550" y="2169500"/>
            <a:ext cx="1549650" cy="13675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7"/>
          <p:cNvSpPr txBox="1"/>
          <p:nvPr/>
        </p:nvSpPr>
        <p:spPr>
          <a:xfrm>
            <a:off x="552975" y="555150"/>
            <a:ext cx="3112500" cy="205200"/>
          </a:xfrm>
          <a:prstGeom prst="rect">
            <a:avLst/>
          </a:prstGeom>
          <a:noFill/>
          <a:ln>
            <a:noFill/>
          </a:ln>
        </p:spPr>
        <p:txBody>
          <a:bodyPr spcFirstLastPara="1" wrap="square" lIns="0" tIns="0" rIns="0" bIns="91425" anchor="t" anchorCtr="0">
            <a:noAutofit/>
          </a:bodyPr>
          <a:lstStyle/>
          <a:p>
            <a:pPr marL="0" lvl="0" indent="0" algn="ctr" rtl="0">
              <a:lnSpc>
                <a:spcPct val="115000"/>
              </a:lnSpc>
              <a:spcBef>
                <a:spcPts val="0"/>
              </a:spcBef>
              <a:spcAft>
                <a:spcPts val="0"/>
              </a:spcAft>
              <a:buNone/>
            </a:pPr>
            <a:r>
              <a:rPr lang="uk" sz="1200" b="1">
                <a:solidFill>
                  <a:srgbClr val="487249"/>
                </a:solidFill>
                <a:latin typeface="Poppins"/>
                <a:ea typeface="Poppins"/>
                <a:cs typeface="Poppins"/>
                <a:sym typeface="Poppins"/>
              </a:rPr>
              <a:t>Readers</a:t>
            </a:r>
            <a:endParaRPr sz="900"/>
          </a:p>
        </p:txBody>
      </p:sp>
      <p:sp>
        <p:nvSpPr>
          <p:cNvPr id="59" name="Google Shape;59;p7"/>
          <p:cNvSpPr txBox="1"/>
          <p:nvPr/>
        </p:nvSpPr>
        <p:spPr>
          <a:xfrm>
            <a:off x="552975" y="2264975"/>
            <a:ext cx="3112500" cy="517200"/>
          </a:xfrm>
          <a:prstGeom prst="rect">
            <a:avLst/>
          </a:prstGeom>
          <a:noFill/>
          <a:ln>
            <a:noFill/>
          </a:ln>
        </p:spPr>
        <p:txBody>
          <a:bodyPr spcFirstLastPara="1" wrap="square" lIns="0" tIns="0" rIns="0" bIns="91425" anchor="t" anchorCtr="0">
            <a:noAutofit/>
          </a:bodyPr>
          <a:lstStyle/>
          <a:p>
            <a:pPr marL="0" lvl="0" indent="0" algn="ctr" rtl="0">
              <a:lnSpc>
                <a:spcPct val="115000"/>
              </a:lnSpc>
              <a:spcBef>
                <a:spcPts val="0"/>
              </a:spcBef>
              <a:spcAft>
                <a:spcPts val="0"/>
              </a:spcAft>
              <a:buNone/>
            </a:pPr>
            <a:r>
              <a:rPr lang="uk" sz="1200" b="1">
                <a:solidFill>
                  <a:srgbClr val="487249"/>
                </a:solidFill>
                <a:latin typeface="Poppins"/>
                <a:ea typeface="Poppins"/>
                <a:cs typeface="Poppins"/>
                <a:sym typeface="Poppins"/>
              </a:rPr>
              <a:t>Church Cleaners</a:t>
            </a:r>
            <a:endParaRPr sz="1200" b="1">
              <a:solidFill>
                <a:srgbClr val="487249"/>
              </a:solidFill>
              <a:latin typeface="Poppins"/>
              <a:ea typeface="Poppins"/>
              <a:cs typeface="Poppins"/>
              <a:sym typeface="Poppins"/>
            </a:endParaRPr>
          </a:p>
          <a:p>
            <a:pPr marL="0" lvl="0" indent="0" algn="ctr" rtl="0">
              <a:lnSpc>
                <a:spcPct val="115000"/>
              </a:lnSpc>
              <a:spcBef>
                <a:spcPts val="0"/>
              </a:spcBef>
              <a:spcAft>
                <a:spcPts val="0"/>
              </a:spcAft>
              <a:buNone/>
            </a:pPr>
            <a:r>
              <a:rPr lang="uk" sz="1000"/>
              <a:t>Paula O’Connor, Margaret &amp; John Betros </a:t>
            </a:r>
            <a:endParaRPr sz="1000"/>
          </a:p>
        </p:txBody>
      </p:sp>
      <p:cxnSp>
        <p:nvCxnSpPr>
          <p:cNvPr id="60" name="Google Shape;60;p7"/>
          <p:cNvCxnSpPr/>
          <p:nvPr/>
        </p:nvCxnSpPr>
        <p:spPr>
          <a:xfrm>
            <a:off x="3780000" y="562725"/>
            <a:ext cx="0" cy="2844000"/>
          </a:xfrm>
          <a:prstGeom prst="straightConnector1">
            <a:avLst/>
          </a:prstGeom>
          <a:noFill/>
          <a:ln w="19050" cap="flat" cmpd="sng">
            <a:solidFill>
              <a:schemeClr val="dk1"/>
            </a:solidFill>
            <a:prstDash val="solid"/>
            <a:round/>
            <a:headEnd type="none" w="med" len="med"/>
            <a:tailEnd type="none" w="med" len="med"/>
          </a:ln>
        </p:spPr>
      </p:cxnSp>
      <p:sp>
        <p:nvSpPr>
          <p:cNvPr id="61" name="Google Shape;61;p7"/>
          <p:cNvSpPr txBox="1"/>
          <p:nvPr/>
        </p:nvSpPr>
        <p:spPr>
          <a:xfrm>
            <a:off x="360000" y="2850550"/>
            <a:ext cx="3112500" cy="205200"/>
          </a:xfrm>
          <a:prstGeom prst="rect">
            <a:avLst/>
          </a:prstGeom>
          <a:noFill/>
          <a:ln>
            <a:noFill/>
          </a:ln>
        </p:spPr>
        <p:txBody>
          <a:bodyPr spcFirstLastPara="1" wrap="square" lIns="0" tIns="0" rIns="0" bIns="91425" anchor="t" anchorCtr="0">
            <a:noAutofit/>
          </a:bodyPr>
          <a:lstStyle/>
          <a:p>
            <a:pPr marL="0" lvl="0" indent="0" algn="ctr" rtl="0">
              <a:lnSpc>
                <a:spcPct val="115000"/>
              </a:lnSpc>
              <a:spcBef>
                <a:spcPts val="0"/>
              </a:spcBef>
              <a:spcAft>
                <a:spcPts val="0"/>
              </a:spcAft>
              <a:buNone/>
            </a:pPr>
            <a:r>
              <a:rPr lang="uk" sz="1200" b="1">
                <a:solidFill>
                  <a:srgbClr val="487249"/>
                </a:solidFill>
                <a:latin typeface="Poppins"/>
                <a:ea typeface="Poppins"/>
                <a:cs typeface="Poppins"/>
                <a:sym typeface="Poppins"/>
              </a:rPr>
              <a:t>       Money Counters</a:t>
            </a:r>
            <a:endParaRPr sz="900"/>
          </a:p>
        </p:txBody>
      </p:sp>
      <p:sp>
        <p:nvSpPr>
          <p:cNvPr id="62" name="Google Shape;62;p7"/>
          <p:cNvSpPr txBox="1"/>
          <p:nvPr/>
        </p:nvSpPr>
        <p:spPr>
          <a:xfrm>
            <a:off x="513625" y="3144475"/>
            <a:ext cx="1585200" cy="338700"/>
          </a:xfrm>
          <a:prstGeom prst="rect">
            <a:avLst/>
          </a:prstGeom>
          <a:noFill/>
          <a:ln>
            <a:noFill/>
          </a:ln>
        </p:spPr>
        <p:txBody>
          <a:bodyPr spcFirstLastPara="1" wrap="square" lIns="0" tIns="0" rIns="0"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uk" sz="1000" b="1">
                <a:solidFill>
                  <a:schemeClr val="dk1"/>
                </a:solidFill>
              </a:rPr>
              <a:t>September 17th: </a:t>
            </a:r>
            <a:r>
              <a:rPr lang="uk" sz="1000">
                <a:solidFill>
                  <a:schemeClr val="dk1"/>
                </a:solidFill>
              </a:rPr>
              <a:t>Group 1</a:t>
            </a:r>
            <a:endParaRPr sz="10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uk" sz="1000" b="1">
                <a:solidFill>
                  <a:schemeClr val="dk1"/>
                </a:solidFill>
              </a:rPr>
              <a:t>October 1st:        </a:t>
            </a:r>
            <a:r>
              <a:rPr lang="uk" sz="1000">
                <a:solidFill>
                  <a:schemeClr val="dk1"/>
                </a:solidFill>
              </a:rPr>
              <a:t>Group 3</a:t>
            </a:r>
            <a:endParaRPr sz="1000">
              <a:solidFill>
                <a:schemeClr val="dk1"/>
              </a:solidFill>
            </a:endParaRPr>
          </a:p>
        </p:txBody>
      </p:sp>
      <p:sp>
        <p:nvSpPr>
          <p:cNvPr id="63" name="Google Shape;63;p7"/>
          <p:cNvSpPr txBox="1"/>
          <p:nvPr/>
        </p:nvSpPr>
        <p:spPr>
          <a:xfrm>
            <a:off x="2051113" y="3144475"/>
            <a:ext cx="1665900" cy="338700"/>
          </a:xfrm>
          <a:prstGeom prst="rect">
            <a:avLst/>
          </a:prstGeom>
          <a:noFill/>
          <a:ln>
            <a:noFill/>
          </a:ln>
        </p:spPr>
        <p:txBody>
          <a:bodyPr spcFirstLastPara="1" wrap="square" lIns="0" tIns="0" rIns="0"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uk" sz="1000" b="1">
                <a:solidFill>
                  <a:schemeClr val="dk1"/>
                </a:solidFill>
              </a:rPr>
              <a:t>September 24th </a:t>
            </a:r>
            <a:r>
              <a:rPr lang="uk" sz="1000">
                <a:solidFill>
                  <a:schemeClr val="dk1"/>
                </a:solidFill>
              </a:rPr>
              <a:t>: Group 2</a:t>
            </a:r>
            <a:endParaRPr sz="10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uk" sz="1000" b="1">
                <a:solidFill>
                  <a:schemeClr val="dk1"/>
                </a:solidFill>
              </a:rPr>
              <a:t>October 8th:         </a:t>
            </a:r>
            <a:r>
              <a:rPr lang="uk" sz="1000">
                <a:solidFill>
                  <a:schemeClr val="dk1"/>
                </a:solidFill>
              </a:rPr>
              <a:t>Group 4</a:t>
            </a:r>
            <a:endParaRPr sz="10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0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uk" sz="1000" b="1">
                <a:solidFill>
                  <a:schemeClr val="dk1"/>
                </a:solidFill>
              </a:rPr>
              <a:t>	</a:t>
            </a:r>
            <a:endParaRPr sz="10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000" b="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900" b="1">
              <a:solidFill>
                <a:schemeClr val="dk1"/>
              </a:solidFill>
            </a:endParaRPr>
          </a:p>
          <a:p>
            <a:pPr marL="0" lvl="0" indent="0" algn="l" rtl="0">
              <a:lnSpc>
                <a:spcPct val="115000"/>
              </a:lnSpc>
              <a:spcBef>
                <a:spcPts val="0"/>
              </a:spcBef>
              <a:spcAft>
                <a:spcPts val="0"/>
              </a:spcAft>
              <a:buNone/>
            </a:pPr>
            <a:endParaRPr sz="900">
              <a:solidFill>
                <a:schemeClr val="dk1"/>
              </a:solidFill>
            </a:endParaRPr>
          </a:p>
        </p:txBody>
      </p:sp>
      <p:sp>
        <p:nvSpPr>
          <p:cNvPr id="64" name="Google Shape;64;p7"/>
          <p:cNvSpPr txBox="1"/>
          <p:nvPr/>
        </p:nvSpPr>
        <p:spPr>
          <a:xfrm>
            <a:off x="3894525" y="555150"/>
            <a:ext cx="3112500" cy="205200"/>
          </a:xfrm>
          <a:prstGeom prst="rect">
            <a:avLst/>
          </a:prstGeom>
          <a:noFill/>
          <a:ln>
            <a:noFill/>
          </a:ln>
        </p:spPr>
        <p:txBody>
          <a:bodyPr spcFirstLastPara="1" wrap="square" lIns="0" tIns="0" rIns="0" bIns="91425" anchor="t" anchorCtr="0">
            <a:noAutofit/>
          </a:bodyPr>
          <a:lstStyle/>
          <a:p>
            <a:pPr marL="0" lvl="0" indent="0" algn="ctr" rtl="0">
              <a:lnSpc>
                <a:spcPct val="115000"/>
              </a:lnSpc>
              <a:spcBef>
                <a:spcPts val="0"/>
              </a:spcBef>
              <a:spcAft>
                <a:spcPts val="0"/>
              </a:spcAft>
              <a:buNone/>
            </a:pPr>
            <a:r>
              <a:rPr lang="uk" sz="1200" b="1">
                <a:solidFill>
                  <a:srgbClr val="487249"/>
                </a:solidFill>
                <a:latin typeface="Poppins"/>
                <a:ea typeface="Poppins"/>
                <a:cs typeface="Poppins"/>
                <a:sym typeface="Poppins"/>
              </a:rPr>
              <a:t>Ministers of Communion</a:t>
            </a:r>
            <a:endParaRPr sz="900"/>
          </a:p>
        </p:txBody>
      </p:sp>
      <p:graphicFrame>
        <p:nvGraphicFramePr>
          <p:cNvPr id="65" name="Google Shape;65;p7"/>
          <p:cNvGraphicFramePr/>
          <p:nvPr/>
        </p:nvGraphicFramePr>
        <p:xfrm>
          <a:off x="513625" y="857250"/>
          <a:ext cx="3151850" cy="1695850"/>
        </p:xfrm>
        <a:graphic>
          <a:graphicData uri="http://schemas.openxmlformats.org/drawingml/2006/table">
            <a:tbl>
              <a:tblPr>
                <a:noFill/>
                <a:tableStyleId>{69810CFE-B1CB-4A83-9CA8-C6FB166F5CB7}</a:tableStyleId>
              </a:tblPr>
              <a:tblGrid>
                <a:gridCol w="1249325"/>
                <a:gridCol w="1902525"/>
              </a:tblGrid>
              <a:tr h="349650">
                <a:tc>
                  <a:txBody>
                    <a:bodyPr/>
                    <a:lstStyle/>
                    <a:p>
                      <a:pPr marL="0" lvl="0" indent="0" algn="l" rtl="0">
                        <a:lnSpc>
                          <a:spcPct val="100000"/>
                        </a:lnSpc>
                        <a:spcBef>
                          <a:spcPts val="0"/>
                        </a:spcBef>
                        <a:spcAft>
                          <a:spcPts val="0"/>
                        </a:spcAft>
                        <a:buClr>
                          <a:schemeClr val="dk1"/>
                        </a:buClr>
                        <a:buSzPts val="1100"/>
                        <a:buFont typeface="Arial"/>
                        <a:buNone/>
                      </a:pPr>
                      <a:r>
                        <a:rPr lang="uk" sz="1000" b="1">
                          <a:solidFill>
                            <a:schemeClr val="dk1"/>
                          </a:solidFill>
                        </a:rPr>
                        <a:t>Saturday Vigil 5pm September</a:t>
                      </a:r>
                      <a:endParaRPr sz="1000"/>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lnSpc>
                          <a:spcPct val="100000"/>
                        </a:lnSpc>
                        <a:spcBef>
                          <a:spcPts val="0"/>
                        </a:spcBef>
                        <a:spcAft>
                          <a:spcPts val="500"/>
                        </a:spcAft>
                        <a:buClr>
                          <a:schemeClr val="dk1"/>
                        </a:buClr>
                        <a:buSzPts val="1100"/>
                        <a:buFont typeface="Arial"/>
                        <a:buNone/>
                      </a:pPr>
                      <a:r>
                        <a:rPr lang="uk" sz="1000">
                          <a:solidFill>
                            <a:schemeClr val="dk1"/>
                          </a:solidFill>
                        </a:rPr>
                        <a:t>Sr Jan O’Neill (Coordinator)  Chelsea Albert, John Betros                                                    </a:t>
                      </a:r>
                      <a:endParaRPr sz="1000">
                        <a:solidFill>
                          <a:schemeClr val="dk1"/>
                        </a:solidFill>
                      </a:endParaRPr>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349650">
                <a:tc>
                  <a:txBody>
                    <a:bodyPr/>
                    <a:lstStyle/>
                    <a:p>
                      <a:pPr marL="0" lvl="0" indent="0" algn="l" rtl="0">
                        <a:lnSpc>
                          <a:spcPct val="100000"/>
                        </a:lnSpc>
                        <a:spcBef>
                          <a:spcPts val="0"/>
                        </a:spcBef>
                        <a:spcAft>
                          <a:spcPts val="0"/>
                        </a:spcAft>
                        <a:buClr>
                          <a:schemeClr val="dk1"/>
                        </a:buClr>
                        <a:buSzPts val="1100"/>
                        <a:buFont typeface="Arial"/>
                        <a:buNone/>
                      </a:pPr>
                      <a:r>
                        <a:rPr lang="uk" sz="1000" b="1">
                          <a:solidFill>
                            <a:schemeClr val="dk1"/>
                          </a:solidFill>
                        </a:rPr>
                        <a:t>Sunday 7.00 am </a:t>
                      </a:r>
                      <a:endParaRPr sz="1000"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uk" sz="1000" b="1">
                          <a:solidFill>
                            <a:schemeClr val="dk1"/>
                          </a:solidFill>
                        </a:rPr>
                        <a:t>                   </a:t>
                      </a:r>
                      <a:endParaRPr sz="1000"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uk" sz="1000" b="1">
                          <a:solidFill>
                            <a:schemeClr val="dk1"/>
                          </a:solidFill>
                        </a:rPr>
                        <a:t>  </a:t>
                      </a:r>
                      <a:endParaRPr sz="1000"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uk" sz="1000" b="1">
                          <a:solidFill>
                            <a:schemeClr val="dk1"/>
                          </a:solidFill>
                        </a:rPr>
                        <a:t>Sunday 9.30am      </a:t>
                      </a:r>
                      <a:endParaRPr sz="1000" b="1">
                        <a:solidFill>
                          <a:schemeClr val="dk1"/>
                        </a:solidFill>
                      </a:endParaRPr>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lnSpc>
                          <a:spcPct val="100000"/>
                        </a:lnSpc>
                        <a:spcBef>
                          <a:spcPts val="0"/>
                        </a:spcBef>
                        <a:spcAft>
                          <a:spcPts val="0"/>
                        </a:spcAft>
                        <a:buClr>
                          <a:schemeClr val="dk1"/>
                        </a:buClr>
                        <a:buSzPts val="1100"/>
                        <a:buFont typeface="Arial"/>
                        <a:buNone/>
                      </a:pPr>
                      <a:r>
                        <a:rPr lang="uk" sz="1000">
                          <a:solidFill>
                            <a:schemeClr val="dk1"/>
                          </a:solidFill>
                        </a:rPr>
                        <a:t>Peter Frost (Coordinator)                 George Anas          </a:t>
                      </a:r>
                      <a:endParaRPr sz="10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uk" sz="1000">
                          <a:solidFill>
                            <a:schemeClr val="dk1"/>
                          </a:solidFill>
                        </a:rPr>
                        <a:t>                                    </a:t>
                      </a:r>
                      <a:endParaRPr sz="10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uk" sz="1000">
                          <a:solidFill>
                            <a:schemeClr val="dk1"/>
                          </a:solidFill>
                        </a:rPr>
                        <a:t>Pope Francis Students    </a:t>
                      </a:r>
                      <a:endParaRPr sz="10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uk" sz="1000">
                          <a:solidFill>
                            <a:schemeClr val="dk1"/>
                          </a:solidFill>
                        </a:rPr>
                        <a:t>                                                                                                                                                                                                                                                                                                           </a:t>
                      </a:r>
                      <a:r>
                        <a:rPr lang="uk" sz="1000">
                          <a:solidFill>
                            <a:schemeClr val="dk1"/>
                          </a:solidFill>
                          <a:highlight>
                            <a:srgbClr val="FF9900"/>
                          </a:highlight>
                        </a:rPr>
                        <a:t>   </a:t>
                      </a:r>
                      <a:r>
                        <a:rPr lang="uk" sz="1000">
                          <a:solidFill>
                            <a:schemeClr val="dk1"/>
                          </a:solidFill>
                        </a:rPr>
                        <a:t>                                     </a:t>
                      </a:r>
                      <a:endParaRPr sz="1000">
                        <a:solidFill>
                          <a:schemeClr val="dk1"/>
                        </a:solidFill>
                      </a:endParaRPr>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239525">
                <a:tc>
                  <a:txBody>
                    <a:bodyPr/>
                    <a:lstStyle/>
                    <a:p>
                      <a:pPr marL="0" lvl="0" indent="0" algn="l" rtl="0">
                        <a:lnSpc>
                          <a:spcPct val="100000"/>
                        </a:lnSpc>
                        <a:spcBef>
                          <a:spcPts val="0"/>
                        </a:spcBef>
                        <a:spcAft>
                          <a:spcPts val="500"/>
                        </a:spcAft>
                        <a:buClr>
                          <a:schemeClr val="dk1"/>
                        </a:buClr>
                        <a:buSzPts val="1100"/>
                        <a:buFont typeface="Arial"/>
                        <a:buNone/>
                      </a:pPr>
                      <a:r>
                        <a:rPr lang="uk" sz="1000" b="1">
                          <a:solidFill>
                            <a:schemeClr val="dk1"/>
                          </a:solidFill>
                        </a:rPr>
                        <a:t>Sunday 6pm</a:t>
                      </a:r>
                      <a:endParaRPr sz="1000"/>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lnSpc>
                          <a:spcPct val="100000"/>
                        </a:lnSpc>
                        <a:spcBef>
                          <a:spcPts val="0"/>
                        </a:spcBef>
                        <a:spcAft>
                          <a:spcPts val="0"/>
                        </a:spcAft>
                        <a:buClr>
                          <a:schemeClr val="dk1"/>
                        </a:buClr>
                        <a:buSzPts val="1100"/>
                        <a:buFont typeface="Arial"/>
                        <a:buNone/>
                      </a:pPr>
                      <a:r>
                        <a:rPr lang="uk" sz="1000">
                          <a:solidFill>
                            <a:schemeClr val="dk1"/>
                          </a:solidFill>
                        </a:rPr>
                        <a:t>Paula O’Connor (Coordinator)</a:t>
                      </a:r>
                      <a:endParaRPr sz="1000">
                        <a:solidFill>
                          <a:schemeClr val="dk1"/>
                        </a:solidFill>
                      </a:endParaRPr>
                    </a:p>
                    <a:p>
                      <a:pPr marL="0" lvl="0" indent="0" algn="l" rtl="0">
                        <a:lnSpc>
                          <a:spcPct val="100000"/>
                        </a:lnSpc>
                        <a:spcBef>
                          <a:spcPts val="500"/>
                        </a:spcBef>
                        <a:spcAft>
                          <a:spcPts val="0"/>
                        </a:spcAft>
                        <a:buClr>
                          <a:schemeClr val="dk1"/>
                        </a:buClr>
                        <a:buSzPts val="1100"/>
                        <a:buFont typeface="Arial"/>
                        <a:buNone/>
                      </a:pPr>
                      <a:endParaRPr sz="1000">
                        <a:solidFill>
                          <a:schemeClr val="dk1"/>
                        </a:solidFill>
                      </a:endParaRPr>
                    </a:p>
                    <a:p>
                      <a:pPr marL="0" lvl="0" indent="0" algn="l" rtl="0">
                        <a:lnSpc>
                          <a:spcPct val="100000"/>
                        </a:lnSpc>
                        <a:spcBef>
                          <a:spcPts val="500"/>
                        </a:spcBef>
                        <a:spcAft>
                          <a:spcPts val="500"/>
                        </a:spcAft>
                        <a:buClr>
                          <a:schemeClr val="dk1"/>
                        </a:buClr>
                        <a:buSzPts val="1100"/>
                        <a:buFont typeface="Arial"/>
                        <a:buNone/>
                      </a:pPr>
                      <a:endParaRPr sz="1000">
                        <a:solidFill>
                          <a:schemeClr val="dk1"/>
                        </a:solidFill>
                      </a:endParaRPr>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bl>
          </a:graphicData>
        </a:graphic>
      </p:graphicFrame>
      <p:graphicFrame>
        <p:nvGraphicFramePr>
          <p:cNvPr id="66" name="Google Shape;66;p7"/>
          <p:cNvGraphicFramePr/>
          <p:nvPr/>
        </p:nvGraphicFramePr>
        <p:xfrm>
          <a:off x="3894525" y="857250"/>
          <a:ext cx="3112500" cy="1288475"/>
        </p:xfrm>
        <a:graphic>
          <a:graphicData uri="http://schemas.openxmlformats.org/drawingml/2006/table">
            <a:tbl>
              <a:tblPr>
                <a:noFill/>
                <a:tableStyleId>{69810CFE-B1CB-4A83-9CA8-C6FB166F5CB7}</a:tableStyleId>
              </a:tblPr>
              <a:tblGrid>
                <a:gridCol w="1254725"/>
                <a:gridCol w="1857775"/>
              </a:tblGrid>
              <a:tr h="349650">
                <a:tc>
                  <a:txBody>
                    <a:bodyPr/>
                    <a:lstStyle/>
                    <a:p>
                      <a:pPr marL="0" lvl="0" indent="0" algn="l" rtl="0">
                        <a:lnSpc>
                          <a:spcPct val="100000"/>
                        </a:lnSpc>
                        <a:spcBef>
                          <a:spcPts val="0"/>
                        </a:spcBef>
                        <a:spcAft>
                          <a:spcPts val="0"/>
                        </a:spcAft>
                        <a:buNone/>
                      </a:pPr>
                      <a:r>
                        <a:rPr lang="uk" sz="1000" b="1">
                          <a:solidFill>
                            <a:schemeClr val="dk1"/>
                          </a:solidFill>
                        </a:rPr>
                        <a:t>Saturday Vigil 5pm September</a:t>
                      </a:r>
                      <a:endParaRPr sz="1000"/>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lnSpc>
                          <a:spcPct val="100000"/>
                        </a:lnSpc>
                        <a:spcBef>
                          <a:spcPts val="0"/>
                        </a:spcBef>
                        <a:spcAft>
                          <a:spcPts val="500"/>
                        </a:spcAft>
                        <a:buNone/>
                      </a:pPr>
                      <a:r>
                        <a:rPr lang="uk" sz="1000">
                          <a:solidFill>
                            <a:schemeClr val="dk1"/>
                          </a:solidFill>
                        </a:rPr>
                        <a:t>Sr Gabriel (Coordinator),                  Sr Jan O’Neill                                                                        </a:t>
                      </a:r>
                      <a:endParaRPr sz="1000"/>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349650">
                <a:tc>
                  <a:txBody>
                    <a:bodyPr/>
                    <a:lstStyle/>
                    <a:p>
                      <a:pPr marL="0" lvl="0" indent="0" algn="l" rtl="0">
                        <a:lnSpc>
                          <a:spcPct val="100000"/>
                        </a:lnSpc>
                        <a:spcBef>
                          <a:spcPts val="0"/>
                        </a:spcBef>
                        <a:spcAft>
                          <a:spcPts val="500"/>
                        </a:spcAft>
                        <a:buNone/>
                      </a:pPr>
                      <a:r>
                        <a:rPr lang="uk" sz="1000" b="1">
                          <a:solidFill>
                            <a:schemeClr val="dk1"/>
                          </a:solidFill>
                        </a:rPr>
                        <a:t>Sunday 7.00 am  September</a:t>
                      </a:r>
                      <a:endParaRPr sz="1000" b="1">
                        <a:solidFill>
                          <a:schemeClr val="dk1"/>
                        </a:solidFill>
                      </a:endParaRPr>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lnSpc>
                          <a:spcPct val="100000"/>
                        </a:lnSpc>
                        <a:spcBef>
                          <a:spcPts val="0"/>
                        </a:spcBef>
                        <a:spcAft>
                          <a:spcPts val="500"/>
                        </a:spcAft>
                        <a:buNone/>
                      </a:pPr>
                      <a:r>
                        <a:rPr lang="uk" sz="1000">
                          <a:solidFill>
                            <a:schemeClr val="dk1"/>
                          </a:solidFill>
                        </a:rPr>
                        <a:t>Peter Frost (Coordinator),             Peter Frost                                              </a:t>
                      </a:r>
                      <a:endParaRPr sz="1000">
                        <a:solidFill>
                          <a:schemeClr val="dk1"/>
                        </a:solidFill>
                      </a:endParaRPr>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349650">
                <a:tc>
                  <a:txBody>
                    <a:bodyPr/>
                    <a:lstStyle/>
                    <a:p>
                      <a:pPr marL="0" lvl="0" indent="0" algn="l" rtl="0">
                        <a:lnSpc>
                          <a:spcPct val="100000"/>
                        </a:lnSpc>
                        <a:spcBef>
                          <a:spcPts val="0"/>
                        </a:spcBef>
                        <a:spcAft>
                          <a:spcPts val="500"/>
                        </a:spcAft>
                        <a:buNone/>
                      </a:pPr>
                      <a:r>
                        <a:rPr lang="uk" sz="1000" b="1">
                          <a:solidFill>
                            <a:schemeClr val="dk1"/>
                          </a:solidFill>
                        </a:rPr>
                        <a:t>Sunday 9.30 am  September</a:t>
                      </a:r>
                      <a:endParaRPr sz="1000"/>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lnSpc>
                          <a:spcPct val="100000"/>
                        </a:lnSpc>
                        <a:spcBef>
                          <a:spcPts val="0"/>
                        </a:spcBef>
                        <a:spcAft>
                          <a:spcPts val="500"/>
                        </a:spcAft>
                        <a:buNone/>
                      </a:pPr>
                      <a:r>
                        <a:rPr lang="uk" sz="1000">
                          <a:solidFill>
                            <a:schemeClr val="dk1"/>
                          </a:solidFill>
                        </a:rPr>
                        <a:t>Adele Cornale (Coordinator), Phil Docherty      </a:t>
                      </a:r>
                      <a:endParaRPr sz="1000"/>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239525">
                <a:tc>
                  <a:txBody>
                    <a:bodyPr/>
                    <a:lstStyle/>
                    <a:p>
                      <a:pPr marL="0" lvl="0" indent="0" algn="l" rtl="0">
                        <a:lnSpc>
                          <a:spcPct val="100000"/>
                        </a:lnSpc>
                        <a:spcBef>
                          <a:spcPts val="0"/>
                        </a:spcBef>
                        <a:spcAft>
                          <a:spcPts val="500"/>
                        </a:spcAft>
                        <a:buNone/>
                      </a:pPr>
                      <a:r>
                        <a:rPr lang="uk" sz="1000" b="1">
                          <a:solidFill>
                            <a:schemeClr val="dk1"/>
                          </a:solidFill>
                        </a:rPr>
                        <a:t>Sunday 6pm</a:t>
                      </a:r>
                      <a:endParaRPr sz="1000"/>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lnSpc>
                          <a:spcPct val="100000"/>
                        </a:lnSpc>
                        <a:spcBef>
                          <a:spcPts val="0"/>
                        </a:spcBef>
                        <a:spcAft>
                          <a:spcPts val="500"/>
                        </a:spcAft>
                        <a:buNone/>
                      </a:pPr>
                      <a:r>
                        <a:rPr lang="uk" sz="1000">
                          <a:solidFill>
                            <a:schemeClr val="dk1"/>
                          </a:solidFill>
                        </a:rPr>
                        <a:t>Paula O’Connor (Coordinator)</a:t>
                      </a:r>
                      <a:endParaRPr sz="1000"/>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bl>
          </a:graphicData>
        </a:graphic>
      </p:graphicFrame>
      <p:sp>
        <p:nvSpPr>
          <p:cNvPr id="67" name="Google Shape;67;p7"/>
          <p:cNvSpPr txBox="1"/>
          <p:nvPr/>
        </p:nvSpPr>
        <p:spPr>
          <a:xfrm>
            <a:off x="3894525" y="2205600"/>
            <a:ext cx="3112500" cy="426000"/>
          </a:xfrm>
          <a:prstGeom prst="rect">
            <a:avLst/>
          </a:prstGeom>
          <a:noFill/>
          <a:ln>
            <a:noFill/>
          </a:ln>
        </p:spPr>
        <p:txBody>
          <a:bodyPr spcFirstLastPara="1" wrap="square" lIns="0" tIns="0" rIns="0" bIns="91425" anchor="t" anchorCtr="0">
            <a:noAutofit/>
          </a:bodyPr>
          <a:lstStyle/>
          <a:p>
            <a:pPr marL="0" lvl="0" indent="0" algn="ctr" rtl="0">
              <a:lnSpc>
                <a:spcPct val="115000"/>
              </a:lnSpc>
              <a:spcBef>
                <a:spcPts val="0"/>
              </a:spcBef>
              <a:spcAft>
                <a:spcPts val="0"/>
              </a:spcAft>
              <a:buNone/>
            </a:pPr>
            <a:r>
              <a:rPr lang="uk" sz="1200" b="1">
                <a:solidFill>
                  <a:srgbClr val="487249"/>
                </a:solidFill>
                <a:latin typeface="Poppins"/>
                <a:ea typeface="Poppins"/>
                <a:cs typeface="Poppins"/>
                <a:sym typeface="Poppins"/>
              </a:rPr>
              <a:t>Sacristy &amp; Altar</a:t>
            </a:r>
            <a:endParaRPr sz="1200" b="1">
              <a:solidFill>
                <a:srgbClr val="487249"/>
              </a:solidFill>
              <a:latin typeface="Poppins"/>
              <a:ea typeface="Poppins"/>
              <a:cs typeface="Poppins"/>
              <a:sym typeface="Poppins"/>
            </a:endParaRPr>
          </a:p>
          <a:p>
            <a:pPr marL="0" lvl="0" indent="0" algn="ctr" rtl="0">
              <a:lnSpc>
                <a:spcPct val="115000"/>
              </a:lnSpc>
              <a:spcBef>
                <a:spcPts val="0"/>
              </a:spcBef>
              <a:spcAft>
                <a:spcPts val="0"/>
              </a:spcAft>
              <a:buNone/>
            </a:pPr>
            <a:r>
              <a:rPr lang="uk" sz="1000"/>
              <a:t>Pilar Ovelar &amp; Carol Miller</a:t>
            </a:r>
            <a:endParaRPr sz="1000"/>
          </a:p>
        </p:txBody>
      </p:sp>
      <p:sp>
        <p:nvSpPr>
          <p:cNvPr id="68" name="Google Shape;68;p7"/>
          <p:cNvSpPr txBox="1"/>
          <p:nvPr/>
        </p:nvSpPr>
        <p:spPr>
          <a:xfrm>
            <a:off x="3894525" y="2631600"/>
            <a:ext cx="3112500" cy="426000"/>
          </a:xfrm>
          <a:prstGeom prst="rect">
            <a:avLst/>
          </a:prstGeom>
          <a:noFill/>
          <a:ln>
            <a:noFill/>
          </a:ln>
        </p:spPr>
        <p:txBody>
          <a:bodyPr spcFirstLastPara="1" wrap="square" lIns="0" tIns="0" rIns="0" bIns="91425" anchor="t" anchorCtr="0">
            <a:noAutofit/>
          </a:bodyPr>
          <a:lstStyle/>
          <a:p>
            <a:pPr marL="0" lvl="0" indent="0" algn="ctr" rtl="0">
              <a:lnSpc>
                <a:spcPct val="115000"/>
              </a:lnSpc>
              <a:spcBef>
                <a:spcPts val="0"/>
              </a:spcBef>
              <a:spcAft>
                <a:spcPts val="0"/>
              </a:spcAft>
              <a:buNone/>
            </a:pPr>
            <a:r>
              <a:rPr lang="uk" sz="1200" b="1">
                <a:solidFill>
                  <a:srgbClr val="487249"/>
                </a:solidFill>
                <a:latin typeface="Poppins"/>
                <a:ea typeface="Poppins"/>
                <a:cs typeface="Poppins"/>
                <a:sym typeface="Poppins"/>
              </a:rPr>
              <a:t>Altar Flowers</a:t>
            </a:r>
            <a:endParaRPr sz="1200" b="1">
              <a:solidFill>
                <a:srgbClr val="487249"/>
              </a:solidFill>
              <a:latin typeface="Poppins"/>
              <a:ea typeface="Poppins"/>
              <a:cs typeface="Poppins"/>
              <a:sym typeface="Poppins"/>
            </a:endParaRPr>
          </a:p>
          <a:p>
            <a:pPr marL="0" lvl="0" indent="0" algn="ctr" rtl="0">
              <a:lnSpc>
                <a:spcPct val="115000"/>
              </a:lnSpc>
              <a:spcBef>
                <a:spcPts val="0"/>
              </a:spcBef>
              <a:spcAft>
                <a:spcPts val="0"/>
              </a:spcAft>
              <a:buNone/>
            </a:pPr>
            <a:r>
              <a:rPr lang="uk" sz="1000"/>
              <a:t>Pilar Ovelar, Carol Miller &amp; Margaret Betros</a:t>
            </a:r>
            <a:endParaRPr sz="1000"/>
          </a:p>
        </p:txBody>
      </p:sp>
      <p:sp>
        <p:nvSpPr>
          <p:cNvPr id="69" name="Google Shape;69;p7"/>
          <p:cNvSpPr txBox="1"/>
          <p:nvPr/>
        </p:nvSpPr>
        <p:spPr>
          <a:xfrm>
            <a:off x="3894525" y="3057175"/>
            <a:ext cx="3112500" cy="426000"/>
          </a:xfrm>
          <a:prstGeom prst="rect">
            <a:avLst/>
          </a:prstGeom>
          <a:noFill/>
          <a:ln>
            <a:noFill/>
          </a:ln>
        </p:spPr>
        <p:txBody>
          <a:bodyPr spcFirstLastPara="1" wrap="square" lIns="0" tIns="0" rIns="0" bIns="91425" anchor="t" anchorCtr="0">
            <a:noAutofit/>
          </a:bodyPr>
          <a:lstStyle/>
          <a:p>
            <a:pPr marL="0" lvl="0" indent="0" algn="ctr" rtl="0">
              <a:lnSpc>
                <a:spcPct val="115000"/>
              </a:lnSpc>
              <a:spcBef>
                <a:spcPts val="0"/>
              </a:spcBef>
              <a:spcAft>
                <a:spcPts val="0"/>
              </a:spcAft>
              <a:buNone/>
            </a:pPr>
            <a:r>
              <a:rPr lang="uk" sz="1200" b="1">
                <a:solidFill>
                  <a:srgbClr val="487249"/>
                </a:solidFill>
                <a:latin typeface="Poppins"/>
                <a:ea typeface="Poppins"/>
                <a:cs typeface="Poppins"/>
                <a:sym typeface="Poppins"/>
              </a:rPr>
              <a:t>Piety Stall </a:t>
            </a:r>
            <a:endParaRPr sz="1200" b="1">
              <a:solidFill>
                <a:srgbClr val="487249"/>
              </a:solidFill>
              <a:latin typeface="Poppins"/>
              <a:ea typeface="Poppins"/>
              <a:cs typeface="Poppins"/>
              <a:sym typeface="Poppins"/>
            </a:endParaRPr>
          </a:p>
          <a:p>
            <a:pPr marL="0" lvl="0" indent="0" algn="ctr" rtl="0">
              <a:lnSpc>
                <a:spcPct val="115000"/>
              </a:lnSpc>
              <a:spcBef>
                <a:spcPts val="0"/>
              </a:spcBef>
              <a:spcAft>
                <a:spcPts val="0"/>
              </a:spcAft>
              <a:buNone/>
            </a:pPr>
            <a:r>
              <a:rPr lang="uk" sz="1000"/>
              <a:t>(5pm Vigil Mass) Carol Miller</a:t>
            </a:r>
            <a:endParaRPr sz="1000"/>
          </a:p>
        </p:txBody>
      </p:sp>
      <p:cxnSp>
        <p:nvCxnSpPr>
          <p:cNvPr id="70" name="Google Shape;70;p7"/>
          <p:cNvCxnSpPr/>
          <p:nvPr/>
        </p:nvCxnSpPr>
        <p:spPr>
          <a:xfrm>
            <a:off x="3780000" y="3695825"/>
            <a:ext cx="0" cy="897300"/>
          </a:xfrm>
          <a:prstGeom prst="straightConnector1">
            <a:avLst/>
          </a:prstGeom>
          <a:noFill/>
          <a:ln w="19050" cap="flat" cmpd="sng">
            <a:solidFill>
              <a:schemeClr val="dk1"/>
            </a:solidFill>
            <a:prstDash val="solid"/>
            <a:round/>
            <a:headEnd type="none" w="med" len="med"/>
            <a:tailEnd type="none" w="med" len="med"/>
          </a:ln>
        </p:spPr>
      </p:cxnSp>
      <p:sp>
        <p:nvSpPr>
          <p:cNvPr id="71" name="Google Shape;71;p7"/>
          <p:cNvSpPr txBox="1"/>
          <p:nvPr/>
        </p:nvSpPr>
        <p:spPr>
          <a:xfrm>
            <a:off x="453675" y="3723300"/>
            <a:ext cx="3311100" cy="992100"/>
          </a:xfrm>
          <a:prstGeom prst="rect">
            <a:avLst/>
          </a:prstGeom>
          <a:noFill/>
          <a:ln>
            <a:noFill/>
          </a:ln>
        </p:spPr>
        <p:txBody>
          <a:bodyPr spcFirstLastPara="1" wrap="square" lIns="0" tIns="0" rIns="0" bIns="91425" anchor="t" anchorCtr="0">
            <a:noAutofit/>
          </a:bodyPr>
          <a:lstStyle/>
          <a:p>
            <a:pPr marL="0" lvl="0" indent="0" algn="l" rtl="0">
              <a:spcBef>
                <a:spcPts val="0"/>
              </a:spcBef>
              <a:spcAft>
                <a:spcPts val="200"/>
              </a:spcAft>
              <a:buClr>
                <a:schemeClr val="dk1"/>
              </a:buClr>
              <a:buSzPts val="1100"/>
              <a:buFont typeface="Arial"/>
              <a:buNone/>
            </a:pPr>
            <a:endParaRPr sz="1100">
              <a:solidFill>
                <a:schemeClr val="dk1"/>
              </a:solidFill>
            </a:endParaRPr>
          </a:p>
        </p:txBody>
      </p:sp>
      <p:sp>
        <p:nvSpPr>
          <p:cNvPr id="72" name="Google Shape;72;p7"/>
          <p:cNvSpPr txBox="1"/>
          <p:nvPr/>
        </p:nvSpPr>
        <p:spPr>
          <a:xfrm>
            <a:off x="3942400" y="3676950"/>
            <a:ext cx="1905000" cy="938700"/>
          </a:xfrm>
          <a:prstGeom prst="rect">
            <a:avLst/>
          </a:prstGeom>
          <a:noFill/>
          <a:ln>
            <a:noFill/>
          </a:ln>
        </p:spPr>
        <p:txBody>
          <a:bodyPr spcFirstLastPara="1" wrap="square" lIns="0" tIns="0" rIns="0" bIns="91425" anchor="t" anchorCtr="0">
            <a:noAutofit/>
          </a:bodyPr>
          <a:lstStyle/>
          <a:p>
            <a:pPr marL="0" lvl="0" indent="0" algn="l" rtl="0">
              <a:lnSpc>
                <a:spcPct val="115000"/>
              </a:lnSpc>
              <a:spcBef>
                <a:spcPts val="0"/>
              </a:spcBef>
              <a:spcAft>
                <a:spcPts val="0"/>
              </a:spcAft>
              <a:buNone/>
            </a:pPr>
            <a:r>
              <a:rPr lang="uk" sz="1100" b="1"/>
              <a:t>Morning Tea</a:t>
            </a:r>
            <a:endParaRPr sz="1100" b="1"/>
          </a:p>
          <a:p>
            <a:pPr marL="0" lvl="0" indent="0" algn="l" rtl="0">
              <a:lnSpc>
                <a:spcPct val="115000"/>
              </a:lnSpc>
              <a:spcBef>
                <a:spcPts val="0"/>
              </a:spcBef>
              <a:spcAft>
                <a:spcPts val="0"/>
              </a:spcAft>
              <a:buNone/>
            </a:pPr>
            <a:r>
              <a:rPr lang="uk" sz="1100"/>
              <a:t>Thank you to Jess Moyes for hosting morning tea this Sunday.</a:t>
            </a:r>
            <a:endParaRPr sz="1100"/>
          </a:p>
        </p:txBody>
      </p:sp>
      <p:graphicFrame>
        <p:nvGraphicFramePr>
          <p:cNvPr id="73" name="Google Shape;73;p7"/>
          <p:cNvGraphicFramePr/>
          <p:nvPr/>
        </p:nvGraphicFramePr>
        <p:xfrm>
          <a:off x="552975" y="7678350"/>
          <a:ext cx="6454050" cy="2784235"/>
        </p:xfrm>
        <a:graphic>
          <a:graphicData uri="http://schemas.openxmlformats.org/drawingml/2006/table">
            <a:tbl>
              <a:tblPr>
                <a:noFill/>
                <a:tableStyleId>{69810CFE-B1CB-4A83-9CA8-C6FB166F5CB7}</a:tableStyleId>
              </a:tblPr>
              <a:tblGrid>
                <a:gridCol w="2074675"/>
                <a:gridCol w="4379375"/>
              </a:tblGrid>
              <a:tr h="263525">
                <a:tc>
                  <a:txBody>
                    <a:bodyPr/>
                    <a:lstStyle/>
                    <a:p>
                      <a:pPr marL="0" lvl="0" indent="0" algn="l" rtl="0">
                        <a:lnSpc>
                          <a:spcPct val="100000"/>
                        </a:lnSpc>
                        <a:spcBef>
                          <a:spcPts val="0"/>
                        </a:spcBef>
                        <a:spcAft>
                          <a:spcPts val="0"/>
                        </a:spcAft>
                        <a:buNone/>
                      </a:pPr>
                      <a:r>
                        <a:rPr lang="uk" sz="1100" b="1">
                          <a:solidFill>
                            <a:schemeClr val="dk1"/>
                          </a:solidFill>
                        </a:rPr>
                        <a:t>Mass Times</a:t>
                      </a:r>
                      <a:endParaRPr sz="1100"/>
                    </a:p>
                  </a:txBody>
                  <a:tcPr marL="0" marR="0" marT="36000" marB="720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uk" sz="1100">
                          <a:solidFill>
                            <a:schemeClr val="dk1"/>
                          </a:solidFill>
                        </a:rPr>
                        <a:t>Saturday Vigil 5.00 pm, Sunday 7.00 am, 9.30am and 6pm</a:t>
                      </a:r>
                      <a:endParaRPr sz="1100"/>
                    </a:p>
                  </a:txBody>
                  <a:tcPr marL="0" marR="0" marT="36000" marB="720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263525">
                <a:tc>
                  <a:txBody>
                    <a:bodyPr/>
                    <a:lstStyle/>
                    <a:p>
                      <a:pPr marL="0" lvl="0" indent="0" algn="l" rtl="0">
                        <a:lnSpc>
                          <a:spcPct val="100000"/>
                        </a:lnSpc>
                        <a:spcBef>
                          <a:spcPts val="0"/>
                        </a:spcBef>
                        <a:spcAft>
                          <a:spcPts val="500"/>
                        </a:spcAft>
                        <a:buNone/>
                      </a:pPr>
                      <a:r>
                        <a:rPr lang="uk" sz="1100" b="1">
                          <a:solidFill>
                            <a:schemeClr val="dk1"/>
                          </a:solidFill>
                        </a:rPr>
                        <a:t>Morning Tea	</a:t>
                      </a:r>
                      <a:endParaRPr sz="1100"/>
                    </a:p>
                  </a:txBody>
                  <a:tcPr marL="0" marR="0" marT="36000" marB="720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lnSpc>
                          <a:spcPct val="100000"/>
                        </a:lnSpc>
                        <a:spcBef>
                          <a:spcPts val="0"/>
                        </a:spcBef>
                        <a:spcAft>
                          <a:spcPts val="500"/>
                        </a:spcAft>
                        <a:buNone/>
                      </a:pPr>
                      <a:r>
                        <a:rPr lang="uk" sz="1100">
                          <a:solidFill>
                            <a:schemeClr val="dk1"/>
                          </a:solidFill>
                        </a:rPr>
                        <a:t>Thursday at 10am and Sundays after the 9.30am Family Mass.	</a:t>
                      </a:r>
                      <a:endParaRPr sz="1100"/>
                    </a:p>
                  </a:txBody>
                  <a:tcPr marL="0" marR="0" marT="36000" marB="720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282975">
                <a:tc>
                  <a:txBody>
                    <a:bodyPr/>
                    <a:lstStyle/>
                    <a:p>
                      <a:pPr marL="0" lvl="0" indent="0" algn="l" rtl="0">
                        <a:lnSpc>
                          <a:spcPct val="100000"/>
                        </a:lnSpc>
                        <a:spcBef>
                          <a:spcPts val="0"/>
                        </a:spcBef>
                        <a:spcAft>
                          <a:spcPts val="500"/>
                        </a:spcAft>
                        <a:buNone/>
                      </a:pPr>
                      <a:r>
                        <a:rPr lang="uk" sz="1100" b="1">
                          <a:solidFill>
                            <a:schemeClr val="dk1"/>
                          </a:solidFill>
                        </a:rPr>
                        <a:t>Weekday Masses</a:t>
                      </a:r>
                      <a:endParaRPr sz="1100"/>
                    </a:p>
                  </a:txBody>
                  <a:tcPr marL="0" marR="0" marT="36000" marB="720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lnSpc>
                          <a:spcPct val="100000"/>
                        </a:lnSpc>
                        <a:spcBef>
                          <a:spcPts val="0"/>
                        </a:spcBef>
                        <a:spcAft>
                          <a:spcPts val="500"/>
                        </a:spcAft>
                        <a:buNone/>
                      </a:pPr>
                      <a:r>
                        <a:rPr lang="uk" sz="1100">
                          <a:solidFill>
                            <a:schemeClr val="dk1"/>
                          </a:solidFill>
                        </a:rPr>
                        <a:t>Monday, Tuesday, Wednesday, Thursday and Friday – 9.30 am</a:t>
                      </a:r>
                      <a:endParaRPr sz="1100"/>
                    </a:p>
                  </a:txBody>
                  <a:tcPr marL="0" marR="0" marT="36000" marB="720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281000">
                <a:tc>
                  <a:txBody>
                    <a:bodyPr/>
                    <a:lstStyle/>
                    <a:p>
                      <a:pPr marL="0" lvl="0" indent="0" algn="l" rtl="0">
                        <a:lnSpc>
                          <a:spcPct val="100000"/>
                        </a:lnSpc>
                        <a:spcBef>
                          <a:spcPts val="0"/>
                        </a:spcBef>
                        <a:spcAft>
                          <a:spcPts val="500"/>
                        </a:spcAft>
                        <a:buNone/>
                      </a:pPr>
                      <a:r>
                        <a:rPr lang="uk" sz="1100" b="1">
                          <a:solidFill>
                            <a:schemeClr val="dk1"/>
                          </a:solidFill>
                        </a:rPr>
                        <a:t>Reconciliation</a:t>
                      </a:r>
                      <a:endParaRPr sz="1100"/>
                    </a:p>
                  </a:txBody>
                  <a:tcPr marL="0" marR="0" marT="36000" marB="720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lnSpc>
                          <a:spcPct val="100000"/>
                        </a:lnSpc>
                        <a:spcBef>
                          <a:spcPts val="0"/>
                        </a:spcBef>
                        <a:spcAft>
                          <a:spcPts val="500"/>
                        </a:spcAft>
                        <a:buNone/>
                      </a:pPr>
                      <a:r>
                        <a:rPr lang="uk" sz="1100">
                          <a:solidFill>
                            <a:schemeClr val="dk1"/>
                          </a:solidFill>
                        </a:rPr>
                        <a:t>20 Minutes before Saturday Vigil Mass</a:t>
                      </a:r>
                      <a:endParaRPr sz="1100"/>
                    </a:p>
                  </a:txBody>
                  <a:tcPr marL="0" marR="0" marT="36000" marB="720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274500">
                <a:tc>
                  <a:txBody>
                    <a:bodyPr/>
                    <a:lstStyle/>
                    <a:p>
                      <a:pPr marL="0" lvl="0" indent="0" algn="l" rtl="0">
                        <a:lnSpc>
                          <a:spcPct val="100000"/>
                        </a:lnSpc>
                        <a:spcBef>
                          <a:spcPts val="0"/>
                        </a:spcBef>
                        <a:spcAft>
                          <a:spcPts val="500"/>
                        </a:spcAft>
                        <a:buNone/>
                      </a:pPr>
                      <a:r>
                        <a:rPr lang="uk" sz="1100" b="1">
                          <a:solidFill>
                            <a:schemeClr val="dk1"/>
                          </a:solidFill>
                        </a:rPr>
                        <a:t>Sacrament of Anointing</a:t>
                      </a:r>
                      <a:endParaRPr sz="1100" b="1">
                        <a:solidFill>
                          <a:schemeClr val="dk1"/>
                        </a:solidFill>
                      </a:endParaRPr>
                    </a:p>
                  </a:txBody>
                  <a:tcPr marL="0" marR="0" marT="36000" marB="720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lnSpc>
                          <a:spcPct val="100000"/>
                        </a:lnSpc>
                        <a:spcBef>
                          <a:spcPts val="0"/>
                        </a:spcBef>
                        <a:spcAft>
                          <a:spcPts val="500"/>
                        </a:spcAft>
                        <a:buClr>
                          <a:schemeClr val="dk1"/>
                        </a:buClr>
                        <a:buSzPts val="1100"/>
                        <a:buFont typeface="Arial"/>
                        <a:buNone/>
                      </a:pPr>
                      <a:r>
                        <a:rPr lang="uk" sz="1100">
                          <a:solidFill>
                            <a:schemeClr val="dk1"/>
                          </a:solidFill>
                        </a:rPr>
                        <a:t>During 9.30am Mass, First Friday of every month.</a:t>
                      </a:r>
                      <a:endParaRPr sz="1100">
                        <a:solidFill>
                          <a:schemeClr val="dk1"/>
                        </a:solidFill>
                      </a:endParaRPr>
                    </a:p>
                  </a:txBody>
                  <a:tcPr marL="0" marR="0" marT="36000" marB="720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308800">
                <a:tc>
                  <a:txBody>
                    <a:bodyPr/>
                    <a:lstStyle/>
                    <a:p>
                      <a:pPr marL="0" lvl="0" indent="0" algn="l" rtl="0">
                        <a:lnSpc>
                          <a:spcPct val="100000"/>
                        </a:lnSpc>
                        <a:spcBef>
                          <a:spcPts val="0"/>
                        </a:spcBef>
                        <a:spcAft>
                          <a:spcPts val="500"/>
                        </a:spcAft>
                        <a:buClr>
                          <a:schemeClr val="dk1"/>
                        </a:buClr>
                        <a:buSzPts val="1100"/>
                        <a:buFont typeface="Arial"/>
                        <a:buNone/>
                      </a:pPr>
                      <a:r>
                        <a:rPr lang="uk" sz="1100" b="1">
                          <a:solidFill>
                            <a:schemeClr val="dk1"/>
                          </a:solidFill>
                        </a:rPr>
                        <a:t>Baptisms</a:t>
                      </a:r>
                      <a:endParaRPr sz="1100" b="1">
                        <a:solidFill>
                          <a:schemeClr val="dk1"/>
                        </a:solidFill>
                      </a:endParaRPr>
                    </a:p>
                  </a:txBody>
                  <a:tcPr marL="0" marR="0" marT="36000" marB="720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lnSpc>
                          <a:spcPct val="100000"/>
                        </a:lnSpc>
                        <a:spcBef>
                          <a:spcPts val="0"/>
                        </a:spcBef>
                        <a:spcAft>
                          <a:spcPts val="0"/>
                        </a:spcAft>
                        <a:buClr>
                          <a:schemeClr val="dk1"/>
                        </a:buClr>
                        <a:buSzPts val="1100"/>
                        <a:buFont typeface="Arial"/>
                        <a:buNone/>
                      </a:pPr>
                      <a:r>
                        <a:rPr lang="uk" sz="1100">
                          <a:solidFill>
                            <a:schemeClr val="dk1"/>
                          </a:solidFill>
                        </a:rPr>
                        <a:t>By appointment, on the first and third Sundays of each month, </a:t>
                      </a:r>
                      <a:endParaRPr sz="1100">
                        <a:solidFill>
                          <a:schemeClr val="dk1"/>
                        </a:solidFill>
                      </a:endParaRPr>
                    </a:p>
                    <a:p>
                      <a:pPr marL="0" lvl="0" indent="0" algn="l" rtl="0">
                        <a:lnSpc>
                          <a:spcPct val="100000"/>
                        </a:lnSpc>
                        <a:spcBef>
                          <a:spcPts val="500"/>
                        </a:spcBef>
                        <a:spcAft>
                          <a:spcPts val="500"/>
                        </a:spcAft>
                        <a:buClr>
                          <a:schemeClr val="dk1"/>
                        </a:buClr>
                        <a:buSzPts val="1100"/>
                        <a:buFont typeface="Arial"/>
                        <a:buNone/>
                      </a:pPr>
                      <a:r>
                        <a:rPr lang="uk" sz="1100" i="1">
                          <a:solidFill>
                            <a:schemeClr val="dk1"/>
                          </a:solidFill>
                        </a:rPr>
                        <a:t>after</a:t>
                      </a:r>
                      <a:r>
                        <a:rPr lang="uk" sz="1100">
                          <a:solidFill>
                            <a:schemeClr val="dk1"/>
                          </a:solidFill>
                        </a:rPr>
                        <a:t> 9.30am Family Mass.</a:t>
                      </a:r>
                      <a:endParaRPr sz="1100">
                        <a:solidFill>
                          <a:schemeClr val="dk1"/>
                        </a:solidFill>
                      </a:endParaRPr>
                    </a:p>
                  </a:txBody>
                  <a:tcPr marL="0" marR="0" marT="36000" marB="720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268000">
                <a:tc>
                  <a:txBody>
                    <a:bodyPr/>
                    <a:lstStyle/>
                    <a:p>
                      <a:pPr marL="0" lvl="0" indent="0" algn="l" rtl="0">
                        <a:lnSpc>
                          <a:spcPct val="100000"/>
                        </a:lnSpc>
                        <a:spcBef>
                          <a:spcPts val="0"/>
                        </a:spcBef>
                        <a:spcAft>
                          <a:spcPts val="500"/>
                        </a:spcAft>
                        <a:buNone/>
                      </a:pPr>
                      <a:r>
                        <a:rPr lang="uk" sz="1100" b="1">
                          <a:solidFill>
                            <a:schemeClr val="dk1"/>
                          </a:solidFill>
                        </a:rPr>
                        <a:t>Marriages</a:t>
                      </a:r>
                      <a:endParaRPr sz="1100" b="1">
                        <a:solidFill>
                          <a:schemeClr val="dk1"/>
                        </a:solidFill>
                      </a:endParaRPr>
                    </a:p>
                  </a:txBody>
                  <a:tcPr marL="0" marR="0" marT="36000" marB="720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lnSpc>
                          <a:spcPct val="100000"/>
                        </a:lnSpc>
                        <a:spcBef>
                          <a:spcPts val="0"/>
                        </a:spcBef>
                        <a:spcAft>
                          <a:spcPts val="500"/>
                        </a:spcAft>
                        <a:buClr>
                          <a:schemeClr val="dk1"/>
                        </a:buClr>
                        <a:buSzPts val="1100"/>
                        <a:buFont typeface="Arial"/>
                        <a:buNone/>
                      </a:pPr>
                      <a:r>
                        <a:rPr lang="uk" sz="1100">
                          <a:solidFill>
                            <a:schemeClr val="dk1"/>
                          </a:solidFill>
                        </a:rPr>
                        <a:t>Saturdays, by appointment, arranged at least six months in advance</a:t>
                      </a:r>
                      <a:endParaRPr sz="1100">
                        <a:solidFill>
                          <a:schemeClr val="dk1"/>
                        </a:solidFill>
                      </a:endParaRPr>
                    </a:p>
                  </a:txBody>
                  <a:tcPr marL="0" marR="0" marT="36000" marB="720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308800">
                <a:tc>
                  <a:txBody>
                    <a:bodyPr/>
                    <a:lstStyle/>
                    <a:p>
                      <a:pPr marL="0" lvl="0" indent="0" algn="l" rtl="0">
                        <a:lnSpc>
                          <a:spcPct val="100000"/>
                        </a:lnSpc>
                        <a:spcBef>
                          <a:spcPts val="0"/>
                        </a:spcBef>
                        <a:spcAft>
                          <a:spcPts val="500"/>
                        </a:spcAft>
                        <a:buNone/>
                      </a:pPr>
                      <a:r>
                        <a:rPr lang="uk" sz="1100" b="1">
                          <a:solidFill>
                            <a:schemeClr val="dk1"/>
                          </a:solidFill>
                        </a:rPr>
                        <a:t>Parish Office:</a:t>
                      </a:r>
                      <a:endParaRPr sz="1100" b="1">
                        <a:solidFill>
                          <a:schemeClr val="dk1"/>
                        </a:solidFill>
                      </a:endParaRPr>
                    </a:p>
                  </a:txBody>
                  <a:tcPr marL="0" marR="0" marT="36000" marB="720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lnSpc>
                          <a:spcPct val="100000"/>
                        </a:lnSpc>
                        <a:spcBef>
                          <a:spcPts val="0"/>
                        </a:spcBef>
                        <a:spcAft>
                          <a:spcPts val="500"/>
                        </a:spcAft>
                        <a:buClr>
                          <a:schemeClr val="dk1"/>
                        </a:buClr>
                        <a:buSzPts val="1100"/>
                        <a:buFont typeface="Arial"/>
                        <a:buNone/>
                      </a:pPr>
                      <a:r>
                        <a:rPr lang="uk" sz="1100">
                          <a:solidFill>
                            <a:schemeClr val="dk1"/>
                          </a:solidFill>
                        </a:rPr>
                        <a:t>Monday, Tuesday, Wednesday &amp; Thursday: 9am to 3pm. </a:t>
                      </a:r>
                      <a:br>
                        <a:rPr lang="uk" sz="1100">
                          <a:solidFill>
                            <a:schemeClr val="dk1"/>
                          </a:solidFill>
                        </a:rPr>
                      </a:br>
                      <a:r>
                        <a:rPr lang="uk" sz="1100">
                          <a:solidFill>
                            <a:schemeClr val="dk1"/>
                          </a:solidFill>
                        </a:rPr>
                        <a:t>Phone 9315 7562. In case of emergency Fr Thoi 0403 140 510</a:t>
                      </a:r>
                      <a:endParaRPr sz="1100">
                        <a:solidFill>
                          <a:schemeClr val="dk1"/>
                        </a:solidFill>
                      </a:endParaRPr>
                    </a:p>
                  </a:txBody>
                  <a:tcPr marL="0" marR="0" marT="36000" marB="720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bl>
          </a:graphicData>
        </a:graphic>
      </p:graphicFrame>
      <p:sp>
        <p:nvSpPr>
          <p:cNvPr id="74" name="Google Shape;74;p7"/>
          <p:cNvSpPr txBox="1"/>
          <p:nvPr/>
        </p:nvSpPr>
        <p:spPr>
          <a:xfrm>
            <a:off x="2223750" y="7338425"/>
            <a:ext cx="3112500" cy="302100"/>
          </a:xfrm>
          <a:prstGeom prst="rect">
            <a:avLst/>
          </a:prstGeom>
          <a:noFill/>
          <a:ln>
            <a:noFill/>
          </a:ln>
        </p:spPr>
        <p:txBody>
          <a:bodyPr spcFirstLastPara="1" wrap="square" lIns="0" tIns="0" rIns="0" bIns="91425" anchor="t" anchorCtr="0">
            <a:noAutofit/>
          </a:bodyPr>
          <a:lstStyle/>
          <a:p>
            <a:pPr marL="0" lvl="0" indent="0" algn="ctr" rtl="0">
              <a:lnSpc>
                <a:spcPct val="115000"/>
              </a:lnSpc>
              <a:spcBef>
                <a:spcPts val="0"/>
              </a:spcBef>
              <a:spcAft>
                <a:spcPts val="0"/>
              </a:spcAft>
              <a:buNone/>
            </a:pPr>
            <a:r>
              <a:rPr lang="uk" b="1">
                <a:latin typeface="Poppins"/>
                <a:ea typeface="Poppins"/>
                <a:cs typeface="Poppins"/>
                <a:sym typeface="Poppins"/>
              </a:rPr>
              <a:t>St Brigid’s Parish Information</a:t>
            </a:r>
            <a:endParaRPr sz="1100"/>
          </a:p>
        </p:txBody>
      </p:sp>
      <p:graphicFrame>
        <p:nvGraphicFramePr>
          <p:cNvPr id="75" name="Google Shape;75;p7"/>
          <p:cNvGraphicFramePr/>
          <p:nvPr/>
        </p:nvGraphicFramePr>
        <p:xfrm>
          <a:off x="552975" y="4920803"/>
          <a:ext cx="6579700" cy="2539420"/>
        </p:xfrm>
        <a:graphic>
          <a:graphicData uri="http://schemas.openxmlformats.org/drawingml/2006/table">
            <a:tbl>
              <a:tblPr>
                <a:noFill/>
                <a:tableStyleId>{69810CFE-B1CB-4A83-9CA8-C6FB166F5CB7}</a:tableStyleId>
              </a:tblPr>
              <a:tblGrid>
                <a:gridCol w="1498150"/>
                <a:gridCol w="5081550"/>
              </a:tblGrid>
              <a:tr h="2121675">
                <a:tc>
                  <a:txBody>
                    <a:bodyPr/>
                    <a:lstStyle/>
                    <a:p>
                      <a:pPr marL="0" lvl="0" indent="0" algn="l" rtl="0">
                        <a:lnSpc>
                          <a:spcPct val="100000"/>
                        </a:lnSpc>
                        <a:spcBef>
                          <a:spcPts val="0"/>
                        </a:spcBef>
                        <a:spcAft>
                          <a:spcPts val="0"/>
                        </a:spcAft>
                        <a:buNone/>
                      </a:pPr>
                      <a:endParaRPr sz="1100" b="1">
                        <a:solidFill>
                          <a:schemeClr val="dk1"/>
                        </a:solidFill>
                      </a:endParaRPr>
                    </a:p>
                    <a:p>
                      <a:pPr marL="0" lvl="0" indent="0" algn="l" rtl="0">
                        <a:lnSpc>
                          <a:spcPct val="100000"/>
                        </a:lnSpc>
                        <a:spcBef>
                          <a:spcPts val="0"/>
                        </a:spcBef>
                        <a:spcAft>
                          <a:spcPts val="0"/>
                        </a:spcAft>
                        <a:buNone/>
                      </a:pPr>
                      <a:r>
                        <a:rPr lang="uk" sz="1100" b="1">
                          <a:solidFill>
                            <a:schemeClr val="dk1"/>
                          </a:solidFill>
                        </a:rPr>
                        <a:t>Recently Deceased</a:t>
                      </a:r>
                      <a:endParaRPr sz="1100" b="1">
                        <a:solidFill>
                          <a:schemeClr val="dk1"/>
                        </a:solidFill>
                      </a:endParaRPr>
                    </a:p>
                    <a:p>
                      <a:pPr marL="0" lvl="0" indent="0" algn="l" rtl="0">
                        <a:lnSpc>
                          <a:spcPct val="100000"/>
                        </a:lnSpc>
                        <a:spcBef>
                          <a:spcPts val="0"/>
                        </a:spcBef>
                        <a:spcAft>
                          <a:spcPts val="0"/>
                        </a:spcAft>
                        <a:buNone/>
                      </a:pPr>
                      <a:endParaRPr sz="1100" b="1">
                        <a:solidFill>
                          <a:schemeClr val="dk1"/>
                        </a:solidFill>
                      </a:endParaRPr>
                    </a:p>
                    <a:p>
                      <a:pPr marL="0" lvl="0" indent="0" algn="l" rtl="0">
                        <a:lnSpc>
                          <a:spcPct val="100000"/>
                        </a:lnSpc>
                        <a:spcBef>
                          <a:spcPts val="0"/>
                        </a:spcBef>
                        <a:spcAft>
                          <a:spcPts val="0"/>
                        </a:spcAft>
                        <a:buNone/>
                      </a:pPr>
                      <a:endParaRPr sz="1100" b="1">
                        <a:solidFill>
                          <a:schemeClr val="dk1"/>
                        </a:solidFill>
                      </a:endParaRPr>
                    </a:p>
                    <a:p>
                      <a:pPr marL="0" lvl="0" indent="0" algn="l" rtl="0">
                        <a:lnSpc>
                          <a:spcPct val="100000"/>
                        </a:lnSpc>
                        <a:spcBef>
                          <a:spcPts val="0"/>
                        </a:spcBef>
                        <a:spcAft>
                          <a:spcPts val="0"/>
                        </a:spcAft>
                        <a:buNone/>
                      </a:pPr>
                      <a:r>
                        <a:rPr lang="uk" sz="1100" b="1">
                          <a:solidFill>
                            <a:schemeClr val="dk1"/>
                          </a:solidFill>
                        </a:rPr>
                        <a:t>Deceased</a:t>
                      </a:r>
                      <a:endParaRPr sz="1100" b="1">
                        <a:solidFill>
                          <a:schemeClr val="dk1"/>
                        </a:solidFill>
                      </a:endParaRPr>
                    </a:p>
                    <a:p>
                      <a:pPr marL="0" lvl="0" indent="0" algn="l" rtl="0">
                        <a:lnSpc>
                          <a:spcPct val="100000"/>
                        </a:lnSpc>
                        <a:spcBef>
                          <a:spcPts val="0"/>
                        </a:spcBef>
                        <a:spcAft>
                          <a:spcPts val="0"/>
                        </a:spcAft>
                        <a:buNone/>
                      </a:pPr>
                      <a:endParaRPr sz="1100" b="1">
                        <a:solidFill>
                          <a:schemeClr val="dk1"/>
                        </a:solidFill>
                      </a:endParaRPr>
                    </a:p>
                    <a:p>
                      <a:pPr marL="0" lvl="0" indent="0" algn="l" rtl="0">
                        <a:lnSpc>
                          <a:spcPct val="100000"/>
                        </a:lnSpc>
                        <a:spcBef>
                          <a:spcPts val="0"/>
                        </a:spcBef>
                        <a:spcAft>
                          <a:spcPts val="0"/>
                        </a:spcAft>
                        <a:buNone/>
                      </a:pPr>
                      <a:endParaRPr sz="1100" b="1">
                        <a:solidFill>
                          <a:schemeClr val="dk1"/>
                        </a:solidFill>
                      </a:endParaRPr>
                    </a:p>
                    <a:p>
                      <a:pPr marL="0" lvl="0" indent="0" algn="l" rtl="0">
                        <a:lnSpc>
                          <a:spcPct val="100000"/>
                        </a:lnSpc>
                        <a:spcBef>
                          <a:spcPts val="0"/>
                        </a:spcBef>
                        <a:spcAft>
                          <a:spcPts val="0"/>
                        </a:spcAft>
                        <a:buNone/>
                      </a:pPr>
                      <a:r>
                        <a:rPr lang="uk" sz="1100" b="1">
                          <a:solidFill>
                            <a:schemeClr val="dk1"/>
                          </a:solidFill>
                        </a:rPr>
                        <a:t>Anniversary</a:t>
                      </a:r>
                      <a:endParaRPr sz="1100" b="1">
                        <a:solidFill>
                          <a:schemeClr val="dk1"/>
                        </a:solidFill>
                      </a:endParaRPr>
                    </a:p>
                    <a:p>
                      <a:pPr marL="0" lvl="0" indent="0" algn="l" rtl="0">
                        <a:lnSpc>
                          <a:spcPct val="100000"/>
                        </a:lnSpc>
                        <a:spcBef>
                          <a:spcPts val="0"/>
                        </a:spcBef>
                        <a:spcAft>
                          <a:spcPts val="0"/>
                        </a:spcAft>
                        <a:buNone/>
                      </a:pPr>
                      <a:endParaRPr sz="1100" b="1">
                        <a:solidFill>
                          <a:schemeClr val="dk1"/>
                        </a:solidFill>
                      </a:endParaRPr>
                    </a:p>
                    <a:p>
                      <a:pPr marL="0" lvl="0" indent="0" algn="l" rtl="0">
                        <a:lnSpc>
                          <a:spcPct val="100000"/>
                        </a:lnSpc>
                        <a:spcBef>
                          <a:spcPts val="0"/>
                        </a:spcBef>
                        <a:spcAft>
                          <a:spcPts val="0"/>
                        </a:spcAft>
                        <a:buNone/>
                      </a:pPr>
                      <a:endParaRPr sz="1100" b="1">
                        <a:solidFill>
                          <a:schemeClr val="dk1"/>
                        </a:solidFill>
                      </a:endParaRPr>
                    </a:p>
                    <a:p>
                      <a:pPr marL="0" lvl="0" indent="0" algn="l" rtl="0">
                        <a:lnSpc>
                          <a:spcPct val="100000"/>
                        </a:lnSpc>
                        <a:spcBef>
                          <a:spcPts val="0"/>
                        </a:spcBef>
                        <a:spcAft>
                          <a:spcPts val="0"/>
                        </a:spcAft>
                        <a:buNone/>
                      </a:pPr>
                      <a:r>
                        <a:rPr lang="uk" sz="1100" b="1">
                          <a:solidFill>
                            <a:schemeClr val="dk1"/>
                          </a:solidFill>
                        </a:rPr>
                        <a:t>Sick</a:t>
                      </a:r>
                      <a:endParaRPr sz="1100" b="1">
                        <a:solidFill>
                          <a:schemeClr val="dk1"/>
                        </a:solidFill>
                      </a:endParaRPr>
                    </a:p>
                  </a:txBody>
                  <a:tcPr marL="0" marR="0" marT="36000" marB="360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endParaRPr sz="1100">
                        <a:solidFill>
                          <a:schemeClr val="dk1"/>
                        </a:solidFill>
                      </a:endParaRPr>
                    </a:p>
                    <a:p>
                      <a:pPr marL="0" lvl="0" indent="0" algn="l" rtl="0">
                        <a:lnSpc>
                          <a:spcPct val="100000"/>
                        </a:lnSpc>
                        <a:spcBef>
                          <a:spcPts val="0"/>
                        </a:spcBef>
                        <a:spcAft>
                          <a:spcPts val="0"/>
                        </a:spcAft>
                        <a:buNone/>
                      </a:pPr>
                      <a:r>
                        <a:rPr lang="uk" sz="1100">
                          <a:solidFill>
                            <a:schemeClr val="dk1"/>
                          </a:solidFill>
                        </a:rPr>
                        <a:t>Ron Betros, Elaine Haigh, Carmel Kearney (Fr Terry’s sister)</a:t>
                      </a:r>
                      <a:endParaRPr sz="1100">
                        <a:solidFill>
                          <a:schemeClr val="dk1"/>
                        </a:solidFill>
                      </a:endParaRPr>
                    </a:p>
                    <a:p>
                      <a:pPr marL="0" lvl="0" indent="0" algn="l" rtl="0">
                        <a:lnSpc>
                          <a:spcPct val="100000"/>
                        </a:lnSpc>
                        <a:spcBef>
                          <a:spcPts val="0"/>
                        </a:spcBef>
                        <a:spcAft>
                          <a:spcPts val="0"/>
                        </a:spcAft>
                        <a:buNone/>
                      </a:pPr>
                      <a:endParaRPr sz="1100">
                        <a:solidFill>
                          <a:schemeClr val="dk1"/>
                        </a:solidFill>
                      </a:endParaRPr>
                    </a:p>
                    <a:p>
                      <a:pPr marL="0" lvl="0" indent="0" algn="l" rtl="0">
                        <a:lnSpc>
                          <a:spcPct val="100000"/>
                        </a:lnSpc>
                        <a:spcBef>
                          <a:spcPts val="0"/>
                        </a:spcBef>
                        <a:spcAft>
                          <a:spcPts val="0"/>
                        </a:spcAft>
                        <a:buNone/>
                      </a:pPr>
                      <a:endParaRPr sz="1100">
                        <a:solidFill>
                          <a:schemeClr val="dk1"/>
                        </a:solidFill>
                      </a:endParaRPr>
                    </a:p>
                    <a:p>
                      <a:pPr marL="0" lvl="0" indent="0" algn="l" rtl="0">
                        <a:lnSpc>
                          <a:spcPct val="100000"/>
                        </a:lnSpc>
                        <a:spcBef>
                          <a:spcPts val="0"/>
                        </a:spcBef>
                        <a:spcAft>
                          <a:spcPts val="0"/>
                        </a:spcAft>
                        <a:buNone/>
                      </a:pPr>
                      <a:r>
                        <a:rPr lang="uk" sz="1100">
                          <a:solidFill>
                            <a:schemeClr val="dk1"/>
                          </a:solidFill>
                        </a:rPr>
                        <a:t>Bill Jack, Jack &amp; Carmel Saidey Olde, Jack &amp; Alma Saidey, Earle Bailey, Patrocinio Bayot, </a:t>
                      </a:r>
                      <a:endParaRPr sz="1100">
                        <a:solidFill>
                          <a:schemeClr val="dk1"/>
                        </a:solidFill>
                      </a:endParaRPr>
                    </a:p>
                    <a:p>
                      <a:pPr marL="0" lvl="0" indent="0" algn="l" rtl="0">
                        <a:lnSpc>
                          <a:spcPct val="100000"/>
                        </a:lnSpc>
                        <a:spcBef>
                          <a:spcPts val="0"/>
                        </a:spcBef>
                        <a:spcAft>
                          <a:spcPts val="0"/>
                        </a:spcAft>
                        <a:buNone/>
                      </a:pPr>
                      <a:endParaRPr sz="1100">
                        <a:solidFill>
                          <a:schemeClr val="dk1"/>
                        </a:solidFill>
                      </a:endParaRPr>
                    </a:p>
                    <a:p>
                      <a:pPr marL="0" lvl="0" indent="0" algn="l" rtl="0">
                        <a:lnSpc>
                          <a:spcPct val="100000"/>
                        </a:lnSpc>
                        <a:spcBef>
                          <a:spcPts val="0"/>
                        </a:spcBef>
                        <a:spcAft>
                          <a:spcPts val="0"/>
                        </a:spcAft>
                        <a:buNone/>
                      </a:pPr>
                      <a:r>
                        <a:rPr lang="uk" sz="1100">
                          <a:solidFill>
                            <a:srgbClr val="1D2228"/>
                          </a:solidFill>
                          <a:highlight>
                            <a:srgbClr val="FFFFFF"/>
                          </a:highlight>
                        </a:rPr>
                        <a:t>Joseph and Margaret Sullivan, Martin Bailie</a:t>
                      </a:r>
                      <a:r>
                        <a:rPr lang="uk" sz="1000">
                          <a:solidFill>
                            <a:srgbClr val="1D2228"/>
                          </a:solidFill>
                          <a:highlight>
                            <a:srgbClr val="FFFFFF"/>
                          </a:highlight>
                        </a:rPr>
                        <a:t>, </a:t>
                      </a:r>
                      <a:r>
                        <a:rPr lang="uk" sz="1100">
                          <a:solidFill>
                            <a:schemeClr val="dk1"/>
                          </a:solidFill>
                        </a:rPr>
                        <a:t>Johann Ossimitz, Nilda Coyco, Tamoy Coyco</a:t>
                      </a:r>
                      <a:endParaRPr sz="1100">
                        <a:solidFill>
                          <a:schemeClr val="dk1"/>
                        </a:solidFill>
                      </a:endParaRPr>
                    </a:p>
                    <a:p>
                      <a:pPr marL="0" lvl="0" indent="0" algn="l" rtl="0">
                        <a:lnSpc>
                          <a:spcPct val="100000"/>
                        </a:lnSpc>
                        <a:spcBef>
                          <a:spcPts val="0"/>
                        </a:spcBef>
                        <a:spcAft>
                          <a:spcPts val="0"/>
                        </a:spcAft>
                        <a:buNone/>
                      </a:pPr>
                      <a:endParaRPr sz="1100">
                        <a:solidFill>
                          <a:schemeClr val="dk1"/>
                        </a:solidFill>
                      </a:endParaRPr>
                    </a:p>
                    <a:p>
                      <a:pPr marL="0" lvl="0" indent="0" algn="l" rtl="0">
                        <a:lnSpc>
                          <a:spcPct val="100000"/>
                        </a:lnSpc>
                        <a:spcBef>
                          <a:spcPts val="0"/>
                        </a:spcBef>
                        <a:spcAft>
                          <a:spcPts val="0"/>
                        </a:spcAft>
                        <a:buNone/>
                      </a:pPr>
                      <a:r>
                        <a:rPr lang="uk" sz="1100">
                          <a:solidFill>
                            <a:schemeClr val="dk1"/>
                          </a:solidFill>
                        </a:rPr>
                        <a:t>Greg McKeon, Esteban Ovelar, Jule Winter, Chaiel Balcombe, Sam Khoury, Adelina Murray, Greg Biddle, Anne Eves and Sharyn Eves, Maroun Ghorra, Catherine Sharpley </a:t>
                      </a:r>
                      <a:endParaRPr sz="1100">
                        <a:solidFill>
                          <a:schemeClr val="dk1"/>
                        </a:solidFill>
                      </a:endParaRPr>
                    </a:p>
                  </a:txBody>
                  <a:tcPr marL="0" marR="0" marT="36000" marB="360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288100">
                <a:tc>
                  <a:txBody>
                    <a:bodyPr/>
                    <a:lstStyle/>
                    <a:p>
                      <a:pPr marL="0" lvl="0" indent="0" algn="l" rtl="0">
                        <a:lnSpc>
                          <a:spcPct val="100000"/>
                        </a:lnSpc>
                        <a:spcBef>
                          <a:spcPts val="0"/>
                        </a:spcBef>
                        <a:spcAft>
                          <a:spcPts val="0"/>
                        </a:spcAft>
                        <a:buNone/>
                      </a:pPr>
                      <a:endParaRPr sz="1100"/>
                    </a:p>
                  </a:txBody>
                  <a:tcPr marL="0" marR="0" marT="36000" marB="360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endParaRPr sz="1100">
                        <a:solidFill>
                          <a:schemeClr val="dk1"/>
                        </a:solidFill>
                      </a:endParaRPr>
                    </a:p>
                  </a:txBody>
                  <a:tcPr marL="0" marR="0" marT="36000" marB="360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bl>
          </a:graphicData>
        </a:graphic>
      </p:graphicFrame>
      <p:sp>
        <p:nvSpPr>
          <p:cNvPr id="76" name="Google Shape;76;p7"/>
          <p:cNvSpPr txBox="1"/>
          <p:nvPr/>
        </p:nvSpPr>
        <p:spPr>
          <a:xfrm>
            <a:off x="552975" y="4788913"/>
            <a:ext cx="6245400" cy="225600"/>
          </a:xfrm>
          <a:prstGeom prst="rect">
            <a:avLst/>
          </a:prstGeom>
          <a:noFill/>
          <a:ln>
            <a:noFill/>
          </a:ln>
        </p:spPr>
        <p:txBody>
          <a:bodyPr spcFirstLastPara="1" wrap="square" lIns="0" tIns="0" rIns="0" bIns="91425" anchor="t" anchorCtr="0">
            <a:noAutofit/>
          </a:bodyPr>
          <a:lstStyle/>
          <a:p>
            <a:pPr marL="0" lvl="0" indent="0" algn="l" rtl="0">
              <a:lnSpc>
                <a:spcPct val="115000"/>
              </a:lnSpc>
              <a:spcBef>
                <a:spcPts val="0"/>
              </a:spcBef>
              <a:spcAft>
                <a:spcPts val="0"/>
              </a:spcAft>
              <a:buNone/>
            </a:pPr>
            <a:r>
              <a:rPr lang="uk" b="1">
                <a:solidFill>
                  <a:srgbClr val="487249"/>
                </a:solidFill>
                <a:latin typeface="Poppins"/>
                <a:ea typeface="Poppins"/>
                <a:cs typeface="Poppins"/>
                <a:sym typeface="Poppins"/>
              </a:rPr>
              <a:t>Mass Intentions — your prayers are requested for the following:</a:t>
            </a:r>
            <a:endParaRPr sz="1100">
              <a:solidFill>
                <a:srgbClr val="487249"/>
              </a:solidFill>
            </a:endParaRPr>
          </a:p>
        </p:txBody>
      </p:sp>
      <p:pic>
        <p:nvPicPr>
          <p:cNvPr id="77" name="Google Shape;77;p7" descr="Drawing of Decorated Tea Pot transparent PNG - StickPNG"/>
          <p:cNvPicPr preferRelativeResize="0"/>
          <p:nvPr/>
        </p:nvPicPr>
        <p:blipFill>
          <a:blip r:embed="rId3">
            <a:alphaModFix amt="50000"/>
          </a:blip>
          <a:stretch>
            <a:fillRect/>
          </a:stretch>
        </p:blipFill>
        <p:spPr>
          <a:xfrm>
            <a:off x="5902775" y="3723300"/>
            <a:ext cx="1077500" cy="774475"/>
          </a:xfrm>
          <a:prstGeom prst="rect">
            <a:avLst/>
          </a:prstGeom>
          <a:noFill/>
          <a:ln>
            <a:noFill/>
          </a:ln>
        </p:spPr>
      </p:pic>
      <p:sp>
        <p:nvSpPr>
          <p:cNvPr id="78" name="Google Shape;78;p7"/>
          <p:cNvSpPr txBox="1"/>
          <p:nvPr/>
        </p:nvSpPr>
        <p:spPr>
          <a:xfrm>
            <a:off x="453675" y="3723238"/>
            <a:ext cx="3311100" cy="1267200"/>
          </a:xfrm>
          <a:prstGeom prst="rect">
            <a:avLst/>
          </a:prstGeom>
          <a:noFill/>
          <a:ln>
            <a:noFill/>
          </a:ln>
        </p:spPr>
        <p:txBody>
          <a:bodyPr spcFirstLastPara="1" wrap="square" lIns="0" tIns="0" rIns="0" bIns="91425" anchor="t" anchorCtr="0">
            <a:spAutoFit/>
          </a:bodyPr>
          <a:lstStyle/>
          <a:p>
            <a:pPr marL="0" lvl="0" indent="0" algn="l" rtl="0">
              <a:lnSpc>
                <a:spcPct val="100000"/>
              </a:lnSpc>
              <a:spcBef>
                <a:spcPts val="0"/>
              </a:spcBef>
              <a:spcAft>
                <a:spcPts val="0"/>
              </a:spcAft>
              <a:buNone/>
            </a:pPr>
            <a:r>
              <a:rPr lang="uk" sz="1200">
                <a:solidFill>
                  <a:schemeClr val="dk1"/>
                </a:solidFill>
                <a:latin typeface="Poppins"/>
                <a:ea typeface="Poppins"/>
                <a:cs typeface="Poppins"/>
                <a:sym typeface="Poppins"/>
              </a:rPr>
              <a:t> </a:t>
            </a:r>
            <a:r>
              <a:rPr lang="uk" sz="1200" b="1">
                <a:solidFill>
                  <a:schemeClr val="dk1"/>
                </a:solidFill>
                <a:latin typeface="Poppins"/>
                <a:ea typeface="Poppins"/>
                <a:cs typeface="Poppins"/>
                <a:sym typeface="Poppins"/>
              </a:rPr>
              <a:t>Coffee Club - 10am in the parish hall</a:t>
            </a:r>
            <a:endParaRPr sz="1200" b="1">
              <a:solidFill>
                <a:schemeClr val="dk1"/>
              </a:solidFill>
              <a:latin typeface="Poppins"/>
              <a:ea typeface="Poppins"/>
              <a:cs typeface="Poppins"/>
              <a:sym typeface="Poppins"/>
            </a:endParaRPr>
          </a:p>
          <a:p>
            <a:pPr marL="0" lvl="0" indent="0" algn="l" rtl="0">
              <a:spcBef>
                <a:spcPts val="1000"/>
              </a:spcBef>
              <a:spcAft>
                <a:spcPts val="0"/>
              </a:spcAft>
              <a:buClr>
                <a:schemeClr val="dk1"/>
              </a:buClr>
              <a:buSzPts val="1100"/>
              <a:buFont typeface="Arial"/>
              <a:buNone/>
            </a:pPr>
            <a:r>
              <a:rPr lang="uk" sz="1100">
                <a:solidFill>
                  <a:schemeClr val="dk1"/>
                </a:solidFill>
              </a:rPr>
              <a:t>October   	 Friday 6th</a:t>
            </a:r>
            <a:endParaRPr sz="1100">
              <a:solidFill>
                <a:schemeClr val="dk1"/>
              </a:solidFill>
            </a:endParaRPr>
          </a:p>
          <a:p>
            <a:pPr marL="0" lvl="0" indent="0" algn="l" rtl="0">
              <a:spcBef>
                <a:spcPts val="0"/>
              </a:spcBef>
              <a:spcAft>
                <a:spcPts val="0"/>
              </a:spcAft>
              <a:buClr>
                <a:schemeClr val="dk1"/>
              </a:buClr>
              <a:buSzPts val="1100"/>
              <a:buFont typeface="Arial"/>
              <a:buNone/>
            </a:pPr>
            <a:r>
              <a:rPr lang="uk" sz="1100">
                <a:solidFill>
                  <a:schemeClr val="dk1"/>
                </a:solidFill>
              </a:rPr>
              <a:t>November 	 Friday 3rd</a:t>
            </a:r>
            <a:endParaRPr sz="1100">
              <a:solidFill>
                <a:schemeClr val="dk1"/>
              </a:solidFill>
            </a:endParaRPr>
          </a:p>
          <a:p>
            <a:pPr marL="0" lvl="0" indent="0" algn="l" rtl="0">
              <a:spcBef>
                <a:spcPts val="0"/>
              </a:spcBef>
              <a:spcAft>
                <a:spcPts val="0"/>
              </a:spcAft>
              <a:buClr>
                <a:schemeClr val="dk1"/>
              </a:buClr>
              <a:buSzPts val="1100"/>
              <a:buFont typeface="Arial"/>
              <a:buNone/>
            </a:pPr>
            <a:r>
              <a:rPr lang="uk" sz="1100">
                <a:solidFill>
                  <a:schemeClr val="dk1"/>
                </a:solidFill>
              </a:rPr>
              <a:t>December 	 Friday 1st</a:t>
            </a:r>
            <a:endParaRPr sz="1100">
              <a:solidFill>
                <a:schemeClr val="dk1"/>
              </a:solidFill>
            </a:endParaRPr>
          </a:p>
          <a:p>
            <a:pPr marL="0" lvl="0" indent="0" algn="l" rtl="0">
              <a:spcBef>
                <a:spcPts val="0"/>
              </a:spcBef>
              <a:spcAft>
                <a:spcPts val="0"/>
              </a:spcAft>
              <a:buClr>
                <a:schemeClr val="dk1"/>
              </a:buClr>
              <a:buSzPts val="1100"/>
              <a:buFont typeface="Arial"/>
              <a:buNone/>
            </a:pPr>
            <a:endParaRPr sz="1100">
              <a:solidFill>
                <a:schemeClr val="dk1"/>
              </a:solidFill>
            </a:endParaRPr>
          </a:p>
          <a:p>
            <a:pPr marL="0" lvl="0" indent="0" algn="l" rtl="0">
              <a:lnSpc>
                <a:spcPct val="100000"/>
              </a:lnSpc>
              <a:spcBef>
                <a:spcPts val="0"/>
              </a:spcBef>
              <a:spcAft>
                <a:spcPts val="1000"/>
              </a:spcAft>
              <a:buNone/>
            </a:pPr>
            <a:endParaRPr sz="1200">
              <a:solidFill>
                <a:schemeClr val="dk1"/>
              </a:solidFill>
              <a:latin typeface="Poppins"/>
              <a:ea typeface="Poppins"/>
              <a:cs typeface="Poppins"/>
              <a:sym typeface="Poppi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8"/>
          <p:cNvSpPr txBox="1"/>
          <p:nvPr/>
        </p:nvSpPr>
        <p:spPr>
          <a:xfrm>
            <a:off x="543000" y="550000"/>
            <a:ext cx="6474000" cy="205200"/>
          </a:xfrm>
          <a:prstGeom prst="rect">
            <a:avLst/>
          </a:prstGeom>
          <a:noFill/>
          <a:ln>
            <a:noFill/>
          </a:ln>
        </p:spPr>
        <p:txBody>
          <a:bodyPr spcFirstLastPara="1" wrap="square" lIns="0" tIns="0" rIns="0" bIns="91425" anchor="t" anchorCtr="0">
            <a:noAutofit/>
          </a:bodyPr>
          <a:lstStyle/>
          <a:p>
            <a:pPr marL="0" lvl="0" indent="0" algn="ctr" rtl="0">
              <a:lnSpc>
                <a:spcPct val="115000"/>
              </a:lnSpc>
              <a:spcBef>
                <a:spcPts val="0"/>
              </a:spcBef>
              <a:spcAft>
                <a:spcPts val="1000"/>
              </a:spcAft>
              <a:buNone/>
            </a:pPr>
            <a:r>
              <a:rPr lang="uk" sz="1900">
                <a:solidFill>
                  <a:srgbClr val="487249"/>
                </a:solidFill>
                <a:latin typeface="Playball"/>
                <a:ea typeface="Playball"/>
                <a:cs typeface="Playball"/>
                <a:sym typeface="Playball"/>
              </a:rPr>
              <a:t>St Brigid’s This Week and Beyond</a:t>
            </a:r>
            <a:endParaRPr sz="1900">
              <a:solidFill>
                <a:srgbClr val="487249"/>
              </a:solidFill>
              <a:latin typeface="Playball"/>
              <a:ea typeface="Playball"/>
              <a:cs typeface="Playball"/>
              <a:sym typeface="Playball"/>
            </a:endParaRPr>
          </a:p>
        </p:txBody>
      </p:sp>
      <p:sp>
        <p:nvSpPr>
          <p:cNvPr id="84" name="Google Shape;84;p8"/>
          <p:cNvSpPr txBox="1"/>
          <p:nvPr/>
        </p:nvSpPr>
        <p:spPr>
          <a:xfrm>
            <a:off x="-3163650" y="7389950"/>
            <a:ext cx="3571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85" name="Google Shape;85;p8"/>
          <p:cNvSpPr txBox="1"/>
          <p:nvPr/>
        </p:nvSpPr>
        <p:spPr>
          <a:xfrm>
            <a:off x="543500" y="9906150"/>
            <a:ext cx="6474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100"/>
          </a:p>
        </p:txBody>
      </p:sp>
      <p:sp>
        <p:nvSpPr>
          <p:cNvPr id="86" name="Google Shape;86;p8"/>
          <p:cNvSpPr txBox="1"/>
          <p:nvPr/>
        </p:nvSpPr>
        <p:spPr>
          <a:xfrm>
            <a:off x="-3420400" y="944325"/>
            <a:ext cx="1971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87" name="Google Shape;87;p8"/>
          <p:cNvSpPr txBox="1"/>
          <p:nvPr/>
        </p:nvSpPr>
        <p:spPr>
          <a:xfrm flipH="1">
            <a:off x="-672525" y="4656825"/>
            <a:ext cx="642900" cy="11052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endParaRPr sz="1200"/>
          </a:p>
        </p:txBody>
      </p:sp>
      <p:sp>
        <p:nvSpPr>
          <p:cNvPr id="88" name="Google Shape;88;p8"/>
          <p:cNvSpPr txBox="1"/>
          <p:nvPr/>
        </p:nvSpPr>
        <p:spPr>
          <a:xfrm flipH="1">
            <a:off x="509250" y="6334525"/>
            <a:ext cx="3219600" cy="768900"/>
          </a:xfrm>
          <a:prstGeom prst="rect">
            <a:avLst/>
          </a:prstGeom>
          <a:solidFill>
            <a:srgbClr val="FFF2CC"/>
          </a:solid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Clr>
                <a:schemeClr val="dk1"/>
              </a:buClr>
              <a:buSzPts val="1100"/>
              <a:buFont typeface="Arial"/>
              <a:buNone/>
            </a:pPr>
            <a:r>
              <a:rPr lang="uk" sz="1150" b="1">
                <a:solidFill>
                  <a:schemeClr val="dk1"/>
                </a:solidFill>
              </a:rPr>
              <a:t>Congratulations to children receiving their first Holy Communion last week. May you always keep Jesus close to your heart</a:t>
            </a:r>
            <a:endParaRPr sz="1150" b="1">
              <a:solidFill>
                <a:schemeClr val="dk1"/>
              </a:solidFill>
            </a:endParaRPr>
          </a:p>
        </p:txBody>
      </p:sp>
      <p:sp>
        <p:nvSpPr>
          <p:cNvPr id="89" name="Google Shape;89;p8"/>
          <p:cNvSpPr txBox="1"/>
          <p:nvPr/>
        </p:nvSpPr>
        <p:spPr>
          <a:xfrm>
            <a:off x="-725325" y="224800"/>
            <a:ext cx="7173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90" name="Google Shape;90;p8"/>
          <p:cNvSpPr txBox="1"/>
          <p:nvPr/>
        </p:nvSpPr>
        <p:spPr>
          <a:xfrm>
            <a:off x="509250" y="8879800"/>
            <a:ext cx="3219600" cy="1300500"/>
          </a:xfrm>
          <a:prstGeom prst="rect">
            <a:avLst/>
          </a:prstGeom>
          <a:solidFill>
            <a:srgbClr val="FFF2CC"/>
          </a:solid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uk" sz="1000" b="1">
                <a:solidFill>
                  <a:srgbClr val="1D2228"/>
                </a:solidFill>
              </a:rPr>
              <a:t>From Social Justice Group:  </a:t>
            </a:r>
            <a:r>
              <a:rPr lang="uk" sz="1000">
                <a:solidFill>
                  <a:srgbClr val="1D2228"/>
                </a:solidFill>
              </a:rPr>
              <a:t>Many, many thanks for your support.  Our Archdiocese SJ meeting went very well.  The guest speaker was super - see insert.  Thanks to all who donated food.  We had more than enough, so the surplus went in to feed the homeless on Saturday night.  Coogee is a wonderful parish</a:t>
            </a:r>
            <a:endParaRPr sz="1000">
              <a:solidFill>
                <a:schemeClr val="dk1"/>
              </a:solidFill>
            </a:endParaRPr>
          </a:p>
        </p:txBody>
      </p:sp>
      <p:graphicFrame>
        <p:nvGraphicFramePr>
          <p:cNvPr id="91" name="Google Shape;91;p8"/>
          <p:cNvGraphicFramePr/>
          <p:nvPr/>
        </p:nvGraphicFramePr>
        <p:xfrm>
          <a:off x="3778025" y="3615700"/>
          <a:ext cx="3325025" cy="3231100"/>
        </p:xfrm>
        <a:graphic>
          <a:graphicData uri="http://schemas.openxmlformats.org/drawingml/2006/table">
            <a:tbl>
              <a:tblPr>
                <a:noFill/>
                <a:tableStyleId>{8B23E8C4-72BF-4001-B7FC-27324AE9E2E7}</a:tableStyleId>
              </a:tblPr>
              <a:tblGrid>
                <a:gridCol w="1712550"/>
                <a:gridCol w="1612475"/>
              </a:tblGrid>
              <a:tr h="331700">
                <a:tc gridSpan="2">
                  <a:txBody>
                    <a:bodyPr/>
                    <a:lstStyle/>
                    <a:p>
                      <a:pPr marL="0" lvl="0" indent="0" algn="ctr" rtl="0">
                        <a:spcBef>
                          <a:spcPts val="0"/>
                        </a:spcBef>
                        <a:spcAft>
                          <a:spcPts val="0"/>
                        </a:spcAft>
                        <a:buNone/>
                      </a:pPr>
                      <a:r>
                        <a:rPr lang="uk" b="1">
                          <a:latin typeface="Poppins"/>
                          <a:ea typeface="Poppins"/>
                          <a:cs typeface="Poppins"/>
                          <a:sym typeface="Poppins"/>
                        </a:rPr>
                        <a:t>MORNING TEA ROSTER </a:t>
                      </a:r>
                      <a:endParaRPr b="1">
                        <a:latin typeface="Poppins"/>
                        <a:ea typeface="Poppins"/>
                        <a:cs typeface="Poppins"/>
                        <a:sym typeface="Poppins"/>
                      </a:endParaRPr>
                    </a:p>
                  </a:txBody>
                  <a:tcPr marL="63500" marR="63500" marT="63500" marB="63500">
                    <a:solidFill>
                      <a:srgbClr val="EA9999"/>
                    </a:solidFill>
                  </a:tcPr>
                </a:tc>
                <a:tc hMerge="1">
                  <a:txBody>
                    <a:bodyPr/>
                    <a:lstStyle/>
                    <a:p>
                      <a:endParaRPr lang="en-US"/>
                    </a:p>
                  </a:txBody>
                  <a:tcPr/>
                </a:tc>
              </a:tr>
              <a:tr h="391350">
                <a:tc>
                  <a:txBody>
                    <a:bodyPr/>
                    <a:lstStyle/>
                    <a:p>
                      <a:pPr marL="0" lvl="0" indent="0" algn="l" rtl="0">
                        <a:spcBef>
                          <a:spcPts val="0"/>
                        </a:spcBef>
                        <a:spcAft>
                          <a:spcPts val="0"/>
                        </a:spcAft>
                        <a:buNone/>
                      </a:pPr>
                      <a:r>
                        <a:rPr lang="uk" sz="1100">
                          <a:latin typeface="Poppins"/>
                          <a:ea typeface="Poppins"/>
                          <a:cs typeface="Poppins"/>
                          <a:sym typeface="Poppins"/>
                        </a:rPr>
                        <a:t>Sunday 17 September </a:t>
                      </a:r>
                      <a:endParaRPr sz="1100">
                        <a:latin typeface="Poppins"/>
                        <a:ea typeface="Poppins"/>
                        <a:cs typeface="Poppins"/>
                        <a:sym typeface="Poppins"/>
                      </a:endParaRPr>
                    </a:p>
                  </a:txBody>
                  <a:tcPr marL="63500" marR="63500" marT="63500" marB="63500"/>
                </a:tc>
                <a:tc>
                  <a:txBody>
                    <a:bodyPr/>
                    <a:lstStyle/>
                    <a:p>
                      <a:pPr marL="0" lvl="0" indent="0" algn="l" rtl="0">
                        <a:spcBef>
                          <a:spcPts val="0"/>
                        </a:spcBef>
                        <a:spcAft>
                          <a:spcPts val="0"/>
                        </a:spcAft>
                        <a:buNone/>
                      </a:pPr>
                      <a:r>
                        <a:rPr lang="uk" sz="1100">
                          <a:latin typeface="Poppins"/>
                          <a:ea typeface="Poppins"/>
                          <a:cs typeface="Poppins"/>
                          <a:sym typeface="Poppins"/>
                        </a:rPr>
                        <a:t>Jess Moyes</a:t>
                      </a:r>
                      <a:endParaRPr sz="1100">
                        <a:latin typeface="Poppins"/>
                        <a:ea typeface="Poppins"/>
                        <a:cs typeface="Poppins"/>
                        <a:sym typeface="Poppins"/>
                      </a:endParaRPr>
                    </a:p>
                  </a:txBody>
                  <a:tcPr marL="63500" marR="63500" marT="63500" marB="63500"/>
                </a:tc>
              </a:tr>
              <a:tr h="340200">
                <a:tc>
                  <a:txBody>
                    <a:bodyPr/>
                    <a:lstStyle/>
                    <a:p>
                      <a:pPr marL="0" lvl="0" indent="0" algn="l" rtl="0">
                        <a:spcBef>
                          <a:spcPts val="0"/>
                        </a:spcBef>
                        <a:spcAft>
                          <a:spcPts val="0"/>
                        </a:spcAft>
                        <a:buNone/>
                      </a:pPr>
                      <a:r>
                        <a:rPr lang="uk" sz="1100">
                          <a:latin typeface="Poppins"/>
                          <a:ea typeface="Poppins"/>
                          <a:cs typeface="Poppins"/>
                          <a:sym typeface="Poppins"/>
                        </a:rPr>
                        <a:t>Sunday 24 September</a:t>
                      </a:r>
                      <a:endParaRPr sz="1100">
                        <a:latin typeface="Poppins"/>
                        <a:ea typeface="Poppins"/>
                        <a:cs typeface="Poppins"/>
                        <a:sym typeface="Poppins"/>
                      </a:endParaRPr>
                    </a:p>
                  </a:txBody>
                  <a:tcPr marL="63500" marR="63500" marT="63500" marB="63500"/>
                </a:tc>
                <a:tc>
                  <a:txBody>
                    <a:bodyPr/>
                    <a:lstStyle/>
                    <a:p>
                      <a:pPr marL="0" lvl="0" indent="0" algn="l" rtl="0">
                        <a:spcBef>
                          <a:spcPts val="0"/>
                        </a:spcBef>
                        <a:spcAft>
                          <a:spcPts val="0"/>
                        </a:spcAft>
                        <a:buNone/>
                      </a:pPr>
                      <a:r>
                        <a:rPr lang="uk" sz="1100">
                          <a:latin typeface="Poppins"/>
                          <a:ea typeface="Poppins"/>
                          <a:cs typeface="Poppins"/>
                          <a:sym typeface="Poppins"/>
                        </a:rPr>
                        <a:t>Joanne &amp; Liam</a:t>
                      </a:r>
                      <a:endParaRPr sz="1100">
                        <a:latin typeface="Poppins"/>
                        <a:ea typeface="Poppins"/>
                        <a:cs typeface="Poppins"/>
                        <a:sym typeface="Poppins"/>
                      </a:endParaRPr>
                    </a:p>
                  </a:txBody>
                  <a:tcPr marL="63500" marR="63500" marT="63500" marB="63500"/>
                </a:tc>
              </a:tr>
              <a:tr h="294150">
                <a:tc>
                  <a:txBody>
                    <a:bodyPr/>
                    <a:lstStyle/>
                    <a:p>
                      <a:pPr marL="0" lvl="0" indent="0" algn="l" rtl="0">
                        <a:spcBef>
                          <a:spcPts val="0"/>
                        </a:spcBef>
                        <a:spcAft>
                          <a:spcPts val="0"/>
                        </a:spcAft>
                        <a:buNone/>
                      </a:pPr>
                      <a:r>
                        <a:rPr lang="uk" sz="1100">
                          <a:latin typeface="Poppins"/>
                          <a:ea typeface="Poppins"/>
                          <a:cs typeface="Poppins"/>
                          <a:sym typeface="Poppins"/>
                        </a:rPr>
                        <a:t>Sunday 1 October</a:t>
                      </a:r>
                      <a:endParaRPr sz="1100">
                        <a:latin typeface="Poppins"/>
                        <a:ea typeface="Poppins"/>
                        <a:cs typeface="Poppins"/>
                        <a:sym typeface="Poppins"/>
                      </a:endParaRPr>
                    </a:p>
                  </a:txBody>
                  <a:tcPr marL="63500" marR="63500" marT="63500" marB="63500"/>
                </a:tc>
                <a:tc>
                  <a:txBody>
                    <a:bodyPr/>
                    <a:lstStyle/>
                    <a:p>
                      <a:pPr marL="0" lvl="0" indent="0" algn="l" rtl="0">
                        <a:spcBef>
                          <a:spcPts val="0"/>
                        </a:spcBef>
                        <a:spcAft>
                          <a:spcPts val="0"/>
                        </a:spcAft>
                        <a:buNone/>
                      </a:pPr>
                      <a:r>
                        <a:rPr lang="uk" sz="1100">
                          <a:latin typeface="Poppins"/>
                          <a:ea typeface="Poppins"/>
                          <a:cs typeface="Poppins"/>
                          <a:sym typeface="Poppins"/>
                        </a:rPr>
                        <a:t>Adele &amp; Gian </a:t>
                      </a:r>
                      <a:endParaRPr sz="1100">
                        <a:latin typeface="Poppins"/>
                        <a:ea typeface="Poppins"/>
                        <a:cs typeface="Poppins"/>
                        <a:sym typeface="Poppins"/>
                      </a:endParaRPr>
                    </a:p>
                  </a:txBody>
                  <a:tcPr marL="63500" marR="63500" marT="63500" marB="63500"/>
                </a:tc>
              </a:tr>
              <a:tr h="294150">
                <a:tc>
                  <a:txBody>
                    <a:bodyPr/>
                    <a:lstStyle/>
                    <a:p>
                      <a:pPr marL="0" lvl="0" indent="0" algn="l" rtl="0">
                        <a:spcBef>
                          <a:spcPts val="0"/>
                        </a:spcBef>
                        <a:spcAft>
                          <a:spcPts val="0"/>
                        </a:spcAft>
                        <a:buNone/>
                      </a:pPr>
                      <a:r>
                        <a:rPr lang="uk" sz="1100">
                          <a:latin typeface="Poppins"/>
                          <a:ea typeface="Poppins"/>
                          <a:cs typeface="Poppins"/>
                          <a:sym typeface="Poppins"/>
                        </a:rPr>
                        <a:t>Sunday 8 October</a:t>
                      </a:r>
                      <a:endParaRPr sz="1100">
                        <a:latin typeface="Poppins"/>
                        <a:ea typeface="Poppins"/>
                        <a:cs typeface="Poppins"/>
                        <a:sym typeface="Poppins"/>
                      </a:endParaRPr>
                    </a:p>
                  </a:txBody>
                  <a:tcPr marL="63500" marR="63500" marT="63500" marB="63500"/>
                </a:tc>
                <a:tc>
                  <a:txBody>
                    <a:bodyPr/>
                    <a:lstStyle/>
                    <a:p>
                      <a:pPr marL="0" lvl="0" indent="0" algn="l" rtl="0">
                        <a:spcBef>
                          <a:spcPts val="0"/>
                        </a:spcBef>
                        <a:spcAft>
                          <a:spcPts val="0"/>
                        </a:spcAft>
                        <a:buNone/>
                      </a:pPr>
                      <a:r>
                        <a:rPr lang="uk" sz="1100">
                          <a:latin typeface="Poppins"/>
                          <a:ea typeface="Poppins"/>
                          <a:cs typeface="Poppins"/>
                          <a:sym typeface="Poppins"/>
                        </a:rPr>
                        <a:t>Rodney &amp; Adrianna</a:t>
                      </a:r>
                      <a:endParaRPr sz="1100">
                        <a:latin typeface="Poppins"/>
                        <a:ea typeface="Poppins"/>
                        <a:cs typeface="Poppins"/>
                        <a:sym typeface="Poppins"/>
                      </a:endParaRPr>
                    </a:p>
                  </a:txBody>
                  <a:tcPr marL="63500" marR="63500" marT="63500" marB="63500"/>
                </a:tc>
              </a:tr>
              <a:tr h="294150">
                <a:tc>
                  <a:txBody>
                    <a:bodyPr/>
                    <a:lstStyle/>
                    <a:p>
                      <a:pPr marL="0" lvl="0" indent="0" algn="l" rtl="0">
                        <a:spcBef>
                          <a:spcPts val="0"/>
                        </a:spcBef>
                        <a:spcAft>
                          <a:spcPts val="0"/>
                        </a:spcAft>
                        <a:buNone/>
                      </a:pPr>
                      <a:r>
                        <a:rPr lang="uk" sz="1100">
                          <a:latin typeface="Poppins"/>
                          <a:ea typeface="Poppins"/>
                          <a:cs typeface="Poppins"/>
                          <a:sym typeface="Poppins"/>
                        </a:rPr>
                        <a:t>Sunday 15 October</a:t>
                      </a:r>
                      <a:endParaRPr sz="1100">
                        <a:latin typeface="Poppins"/>
                        <a:ea typeface="Poppins"/>
                        <a:cs typeface="Poppins"/>
                        <a:sym typeface="Poppins"/>
                      </a:endParaRPr>
                    </a:p>
                  </a:txBody>
                  <a:tcPr marL="63500" marR="63500" marT="63500" marB="63500"/>
                </a:tc>
                <a:tc>
                  <a:txBody>
                    <a:bodyPr/>
                    <a:lstStyle/>
                    <a:p>
                      <a:pPr marL="0" lvl="0" indent="0" algn="l" rtl="0">
                        <a:spcBef>
                          <a:spcPts val="0"/>
                        </a:spcBef>
                        <a:spcAft>
                          <a:spcPts val="0"/>
                        </a:spcAft>
                        <a:buNone/>
                      </a:pPr>
                      <a:r>
                        <a:rPr lang="uk" sz="1100">
                          <a:latin typeface="Poppins"/>
                          <a:ea typeface="Poppins"/>
                          <a:cs typeface="Poppins"/>
                          <a:sym typeface="Poppins"/>
                        </a:rPr>
                        <a:t>Margaret Anne Otton</a:t>
                      </a:r>
                      <a:endParaRPr sz="1100">
                        <a:latin typeface="Poppins"/>
                        <a:ea typeface="Poppins"/>
                        <a:cs typeface="Poppins"/>
                        <a:sym typeface="Poppins"/>
                      </a:endParaRPr>
                    </a:p>
                  </a:txBody>
                  <a:tcPr marL="63500" marR="63500" marT="63500" marB="63500"/>
                </a:tc>
              </a:tr>
              <a:tr h="294150">
                <a:tc>
                  <a:txBody>
                    <a:bodyPr/>
                    <a:lstStyle/>
                    <a:p>
                      <a:pPr marL="0" lvl="0" indent="0" algn="l" rtl="0">
                        <a:spcBef>
                          <a:spcPts val="0"/>
                        </a:spcBef>
                        <a:spcAft>
                          <a:spcPts val="0"/>
                        </a:spcAft>
                        <a:buNone/>
                      </a:pPr>
                      <a:r>
                        <a:rPr lang="uk" sz="1100">
                          <a:latin typeface="Poppins"/>
                          <a:ea typeface="Poppins"/>
                          <a:cs typeface="Poppins"/>
                          <a:sym typeface="Poppins"/>
                        </a:rPr>
                        <a:t>Sunday 22 October</a:t>
                      </a:r>
                      <a:endParaRPr sz="1100">
                        <a:latin typeface="Poppins"/>
                        <a:ea typeface="Poppins"/>
                        <a:cs typeface="Poppins"/>
                        <a:sym typeface="Poppins"/>
                      </a:endParaRPr>
                    </a:p>
                  </a:txBody>
                  <a:tcPr marL="63500" marR="63500" marT="63500" marB="63500"/>
                </a:tc>
                <a:tc>
                  <a:txBody>
                    <a:bodyPr/>
                    <a:lstStyle/>
                    <a:p>
                      <a:pPr marL="0" lvl="0" indent="0" algn="l" rtl="0">
                        <a:spcBef>
                          <a:spcPts val="0"/>
                        </a:spcBef>
                        <a:spcAft>
                          <a:spcPts val="0"/>
                        </a:spcAft>
                        <a:buNone/>
                      </a:pPr>
                      <a:r>
                        <a:rPr lang="uk" sz="1100">
                          <a:latin typeface="Poppins"/>
                          <a:ea typeface="Poppins"/>
                          <a:cs typeface="Poppins"/>
                          <a:sym typeface="Poppins"/>
                        </a:rPr>
                        <a:t>Sharron &amp; Di</a:t>
                      </a:r>
                      <a:endParaRPr sz="1100">
                        <a:latin typeface="Poppins"/>
                        <a:ea typeface="Poppins"/>
                        <a:cs typeface="Poppins"/>
                        <a:sym typeface="Poppins"/>
                      </a:endParaRPr>
                    </a:p>
                  </a:txBody>
                  <a:tcPr marL="63500" marR="63500" marT="63500" marB="63500"/>
                </a:tc>
              </a:tr>
              <a:tr h="294150">
                <a:tc>
                  <a:txBody>
                    <a:bodyPr/>
                    <a:lstStyle/>
                    <a:p>
                      <a:pPr marL="0" lvl="0" indent="0" algn="l" rtl="0">
                        <a:spcBef>
                          <a:spcPts val="0"/>
                        </a:spcBef>
                        <a:spcAft>
                          <a:spcPts val="0"/>
                        </a:spcAft>
                        <a:buNone/>
                      </a:pPr>
                      <a:r>
                        <a:rPr lang="uk" sz="1100">
                          <a:latin typeface="Poppins"/>
                          <a:ea typeface="Poppins"/>
                          <a:cs typeface="Poppins"/>
                          <a:sym typeface="Poppins"/>
                        </a:rPr>
                        <a:t>Sunday 29 October</a:t>
                      </a:r>
                      <a:endParaRPr sz="1100">
                        <a:latin typeface="Poppins"/>
                        <a:ea typeface="Poppins"/>
                        <a:cs typeface="Poppins"/>
                        <a:sym typeface="Poppins"/>
                      </a:endParaRPr>
                    </a:p>
                  </a:txBody>
                  <a:tcPr marL="63500" marR="63500" marT="63500" marB="63500"/>
                </a:tc>
                <a:tc>
                  <a:txBody>
                    <a:bodyPr/>
                    <a:lstStyle/>
                    <a:p>
                      <a:pPr marL="0" lvl="0" indent="0" algn="l" rtl="0">
                        <a:spcBef>
                          <a:spcPts val="0"/>
                        </a:spcBef>
                        <a:spcAft>
                          <a:spcPts val="0"/>
                        </a:spcAft>
                        <a:buNone/>
                      </a:pPr>
                      <a:r>
                        <a:rPr lang="uk" sz="1100">
                          <a:latin typeface="Poppins"/>
                          <a:ea typeface="Poppins"/>
                          <a:cs typeface="Poppins"/>
                          <a:sym typeface="Poppins"/>
                        </a:rPr>
                        <a:t>Chantal Frappier</a:t>
                      </a:r>
                      <a:endParaRPr sz="1100">
                        <a:latin typeface="Poppins"/>
                        <a:ea typeface="Poppins"/>
                        <a:cs typeface="Poppins"/>
                        <a:sym typeface="Poppins"/>
                      </a:endParaRPr>
                    </a:p>
                  </a:txBody>
                  <a:tcPr marL="63500" marR="63500" marT="63500" marB="63500"/>
                </a:tc>
              </a:tr>
              <a:tr h="294150">
                <a:tc>
                  <a:txBody>
                    <a:bodyPr/>
                    <a:lstStyle/>
                    <a:p>
                      <a:pPr marL="0" lvl="0" indent="0" algn="l" rtl="0">
                        <a:spcBef>
                          <a:spcPts val="0"/>
                        </a:spcBef>
                        <a:spcAft>
                          <a:spcPts val="0"/>
                        </a:spcAft>
                        <a:buNone/>
                      </a:pPr>
                      <a:r>
                        <a:rPr lang="uk" sz="1100">
                          <a:latin typeface="Poppins"/>
                          <a:ea typeface="Poppins"/>
                          <a:cs typeface="Poppins"/>
                          <a:sym typeface="Poppins"/>
                        </a:rPr>
                        <a:t>Sunday 5 November</a:t>
                      </a:r>
                      <a:endParaRPr sz="1100">
                        <a:latin typeface="Poppins"/>
                        <a:ea typeface="Poppins"/>
                        <a:cs typeface="Poppins"/>
                        <a:sym typeface="Poppins"/>
                      </a:endParaRPr>
                    </a:p>
                  </a:txBody>
                  <a:tcPr marL="63500" marR="63500" marT="63500" marB="63500"/>
                </a:tc>
                <a:tc>
                  <a:txBody>
                    <a:bodyPr/>
                    <a:lstStyle/>
                    <a:p>
                      <a:pPr marL="0" lvl="0" indent="0" algn="l" rtl="0">
                        <a:spcBef>
                          <a:spcPts val="0"/>
                        </a:spcBef>
                        <a:spcAft>
                          <a:spcPts val="0"/>
                        </a:spcAft>
                        <a:buNone/>
                      </a:pPr>
                      <a:r>
                        <a:rPr lang="uk" sz="1100">
                          <a:latin typeface="Poppins"/>
                          <a:ea typeface="Poppins"/>
                          <a:cs typeface="Poppins"/>
                          <a:sym typeface="Poppins"/>
                        </a:rPr>
                        <a:t>Phil  &amp; Monica</a:t>
                      </a:r>
                      <a:endParaRPr sz="1100">
                        <a:latin typeface="Poppins"/>
                        <a:ea typeface="Poppins"/>
                        <a:cs typeface="Poppins"/>
                        <a:sym typeface="Poppins"/>
                      </a:endParaRPr>
                    </a:p>
                  </a:txBody>
                  <a:tcPr marL="63500" marR="63500" marT="63500" marB="63500"/>
                </a:tc>
              </a:tr>
              <a:tr h="391350">
                <a:tc>
                  <a:txBody>
                    <a:bodyPr/>
                    <a:lstStyle/>
                    <a:p>
                      <a:pPr marL="0" lvl="0" indent="0" algn="l" rtl="0">
                        <a:spcBef>
                          <a:spcPts val="0"/>
                        </a:spcBef>
                        <a:spcAft>
                          <a:spcPts val="0"/>
                        </a:spcAft>
                        <a:buNone/>
                      </a:pPr>
                      <a:r>
                        <a:rPr lang="uk" sz="1100">
                          <a:latin typeface="Poppins"/>
                          <a:ea typeface="Poppins"/>
                          <a:cs typeface="Poppins"/>
                          <a:sym typeface="Poppins"/>
                        </a:rPr>
                        <a:t>Sunday 12 November</a:t>
                      </a:r>
                      <a:endParaRPr sz="1100">
                        <a:latin typeface="Poppins"/>
                        <a:ea typeface="Poppins"/>
                        <a:cs typeface="Poppins"/>
                        <a:sym typeface="Poppins"/>
                      </a:endParaRPr>
                    </a:p>
                  </a:txBody>
                  <a:tcPr marL="63500" marR="63500" marT="63500" marB="63500"/>
                </a:tc>
                <a:tc>
                  <a:txBody>
                    <a:bodyPr/>
                    <a:lstStyle/>
                    <a:p>
                      <a:pPr marL="0" lvl="0" indent="0" algn="l" rtl="0">
                        <a:spcBef>
                          <a:spcPts val="0"/>
                        </a:spcBef>
                        <a:spcAft>
                          <a:spcPts val="0"/>
                        </a:spcAft>
                        <a:buNone/>
                      </a:pPr>
                      <a:r>
                        <a:rPr lang="uk" sz="1100">
                          <a:latin typeface="Poppins"/>
                          <a:ea typeface="Poppins"/>
                          <a:cs typeface="Poppins"/>
                          <a:sym typeface="Poppins"/>
                        </a:rPr>
                        <a:t>Therese &amp; Paul</a:t>
                      </a:r>
                      <a:endParaRPr sz="1100">
                        <a:latin typeface="Poppins"/>
                        <a:ea typeface="Poppins"/>
                        <a:cs typeface="Poppins"/>
                        <a:sym typeface="Poppins"/>
                      </a:endParaRPr>
                    </a:p>
                  </a:txBody>
                  <a:tcPr marL="63500" marR="63500" marT="63500" marB="63500"/>
                </a:tc>
              </a:tr>
            </a:tbl>
          </a:graphicData>
        </a:graphic>
      </p:graphicFrame>
      <p:sp>
        <p:nvSpPr>
          <p:cNvPr id="92" name="Google Shape;92;p8"/>
          <p:cNvSpPr txBox="1"/>
          <p:nvPr/>
        </p:nvSpPr>
        <p:spPr>
          <a:xfrm>
            <a:off x="360000" y="866675"/>
            <a:ext cx="6657600" cy="278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uk" sz="1200" b="1" i="1">
                <a:solidFill>
                  <a:schemeClr val="dk1"/>
                </a:solidFill>
              </a:rPr>
              <a:t>Dear Parishioners,</a:t>
            </a:r>
            <a:endParaRPr sz="1200" b="1" i="1">
              <a:solidFill>
                <a:schemeClr val="dk1"/>
              </a:solidFill>
            </a:endParaRPr>
          </a:p>
          <a:p>
            <a:pPr marL="0" marR="0" lvl="0" indent="0" algn="l" rtl="0">
              <a:lnSpc>
                <a:spcPct val="115000"/>
              </a:lnSpc>
              <a:spcBef>
                <a:spcPts val="200"/>
              </a:spcBef>
              <a:spcAft>
                <a:spcPts val="0"/>
              </a:spcAft>
              <a:buNone/>
            </a:pPr>
            <a:endParaRPr sz="800">
              <a:solidFill>
                <a:schemeClr val="dk1"/>
              </a:solidFill>
              <a:highlight>
                <a:srgbClr val="FFFFFF"/>
              </a:highlight>
            </a:endParaRPr>
          </a:p>
          <a:p>
            <a:pPr marL="0" lvl="0" indent="0" algn="l" rtl="0">
              <a:lnSpc>
                <a:spcPct val="115000"/>
              </a:lnSpc>
              <a:spcBef>
                <a:spcPts val="0"/>
              </a:spcBef>
              <a:spcAft>
                <a:spcPts val="0"/>
              </a:spcAft>
              <a:buNone/>
            </a:pPr>
            <a:r>
              <a:rPr lang="uk" sz="1100">
                <a:solidFill>
                  <a:schemeClr val="dk1"/>
                </a:solidFill>
              </a:rPr>
              <a:t>Congratulations to </a:t>
            </a:r>
            <a:r>
              <a:rPr lang="uk" sz="1100" b="1">
                <a:solidFill>
                  <a:schemeClr val="dk1"/>
                </a:solidFill>
              </a:rPr>
              <a:t>Michelle Kopecka and Nathan Champley </a:t>
            </a:r>
            <a:r>
              <a:rPr lang="uk" sz="1100">
                <a:solidFill>
                  <a:schemeClr val="dk1"/>
                </a:solidFill>
              </a:rPr>
              <a:t>for completing the RCIA Program and will be baptised into the Catholic Church this Sunday at 9.30am mass. </a:t>
            </a:r>
            <a:endParaRPr sz="1100">
              <a:solidFill>
                <a:schemeClr val="dk1"/>
              </a:solidFill>
            </a:endParaRPr>
          </a:p>
          <a:p>
            <a:pPr marL="0" lvl="0" indent="0" algn="l" rtl="0">
              <a:lnSpc>
                <a:spcPct val="115000"/>
              </a:lnSpc>
              <a:spcBef>
                <a:spcPts val="200"/>
              </a:spcBef>
              <a:spcAft>
                <a:spcPts val="0"/>
              </a:spcAft>
              <a:buNone/>
            </a:pPr>
            <a:r>
              <a:rPr lang="uk" sz="1100">
                <a:solidFill>
                  <a:schemeClr val="dk1"/>
                </a:solidFill>
              </a:rPr>
              <a:t>Thank you to Paul and Therese Compton and Fr Michael Fallon for journeying with them through RCIA Program. The next batch of RCIA Program will start soon, if you know someone who might be interested in learning more about Catholic faith, please let them know about this wonderful opportunity. Registration and further details please contact the Parish Office. </a:t>
            </a:r>
            <a:endParaRPr sz="1100">
              <a:solidFill>
                <a:schemeClr val="dk1"/>
              </a:solidFill>
            </a:endParaRPr>
          </a:p>
          <a:p>
            <a:pPr marL="0" lvl="0" indent="0" algn="l" rtl="0">
              <a:lnSpc>
                <a:spcPct val="115000"/>
              </a:lnSpc>
              <a:spcBef>
                <a:spcPts val="200"/>
              </a:spcBef>
              <a:spcAft>
                <a:spcPts val="0"/>
              </a:spcAft>
              <a:buNone/>
            </a:pPr>
            <a:r>
              <a:rPr lang="uk" sz="1100" b="1" i="1">
                <a:solidFill>
                  <a:schemeClr val="dk1"/>
                </a:solidFill>
              </a:rPr>
              <a:t>Baptism this week - </a:t>
            </a:r>
            <a:r>
              <a:rPr lang="uk" sz="1100" b="1">
                <a:solidFill>
                  <a:schemeClr val="dk1"/>
                </a:solidFill>
              </a:rPr>
              <a:t> </a:t>
            </a:r>
            <a:r>
              <a:rPr lang="uk" sz="1100">
                <a:solidFill>
                  <a:schemeClr val="dk1"/>
                </a:solidFill>
              </a:rPr>
              <a:t>A very warm welcome to the families of</a:t>
            </a:r>
            <a:r>
              <a:rPr lang="uk" sz="1100" b="1">
                <a:solidFill>
                  <a:schemeClr val="dk1"/>
                </a:solidFill>
              </a:rPr>
              <a:t> Poppy Bennett, </a:t>
            </a:r>
            <a:r>
              <a:rPr lang="uk" sz="1100">
                <a:solidFill>
                  <a:schemeClr val="dk1"/>
                </a:solidFill>
              </a:rPr>
              <a:t>daughter of Campbell and Ashleigh and</a:t>
            </a:r>
            <a:r>
              <a:rPr lang="uk" sz="1100" b="1">
                <a:solidFill>
                  <a:schemeClr val="dk1"/>
                </a:solidFill>
              </a:rPr>
              <a:t> Nicholas Whtehill so</a:t>
            </a:r>
            <a:r>
              <a:rPr lang="uk" sz="1100">
                <a:solidFill>
                  <a:schemeClr val="dk1"/>
                </a:solidFill>
              </a:rPr>
              <a:t>n of John and Elizabeth. May God bless you and the family.</a:t>
            </a:r>
            <a:endParaRPr sz="1100">
              <a:solidFill>
                <a:schemeClr val="dk1"/>
              </a:solidFill>
            </a:endParaRPr>
          </a:p>
          <a:p>
            <a:pPr marL="0" lvl="0" indent="0" algn="l" rtl="0">
              <a:lnSpc>
                <a:spcPct val="115000"/>
              </a:lnSpc>
              <a:spcBef>
                <a:spcPts val="200"/>
              </a:spcBef>
              <a:spcAft>
                <a:spcPts val="0"/>
              </a:spcAft>
              <a:buNone/>
            </a:pPr>
            <a:endParaRPr sz="1100">
              <a:solidFill>
                <a:schemeClr val="dk1"/>
              </a:solidFill>
            </a:endParaRPr>
          </a:p>
          <a:p>
            <a:pPr marL="0" lvl="0" indent="0" algn="r" rtl="0">
              <a:lnSpc>
                <a:spcPct val="115000"/>
              </a:lnSpc>
              <a:spcBef>
                <a:spcPts val="200"/>
              </a:spcBef>
              <a:spcAft>
                <a:spcPts val="0"/>
              </a:spcAft>
              <a:buNone/>
            </a:pPr>
            <a:r>
              <a:rPr lang="uk" sz="1100" b="1">
                <a:solidFill>
                  <a:schemeClr val="dk1"/>
                </a:solidFill>
              </a:rPr>
              <a:t>Fr Thoi</a:t>
            </a:r>
            <a:endParaRPr sz="1100" b="1">
              <a:solidFill>
                <a:schemeClr val="dk1"/>
              </a:solidFill>
            </a:endParaRPr>
          </a:p>
          <a:p>
            <a:pPr marL="0" lvl="0" indent="0" algn="l" rtl="0">
              <a:lnSpc>
                <a:spcPct val="115000"/>
              </a:lnSpc>
              <a:spcBef>
                <a:spcPts val="200"/>
              </a:spcBef>
              <a:spcAft>
                <a:spcPts val="200"/>
              </a:spcAft>
              <a:buNone/>
            </a:pPr>
            <a:r>
              <a:rPr lang="uk" sz="1100">
                <a:solidFill>
                  <a:schemeClr val="dk1"/>
                </a:solidFill>
              </a:rPr>
              <a:t>	  </a:t>
            </a:r>
            <a:endParaRPr sz="1100">
              <a:solidFill>
                <a:schemeClr val="dk1"/>
              </a:solidFill>
            </a:endParaRPr>
          </a:p>
        </p:txBody>
      </p:sp>
      <p:pic>
        <p:nvPicPr>
          <p:cNvPr id="93" name="Google Shape;93;p8"/>
          <p:cNvPicPr preferRelativeResize="0"/>
          <p:nvPr/>
        </p:nvPicPr>
        <p:blipFill>
          <a:blip r:embed="rId3">
            <a:alphaModFix/>
          </a:blip>
          <a:stretch>
            <a:fillRect/>
          </a:stretch>
        </p:blipFill>
        <p:spPr>
          <a:xfrm>
            <a:off x="506275" y="3615688"/>
            <a:ext cx="3173647" cy="2660461"/>
          </a:xfrm>
          <a:prstGeom prst="rect">
            <a:avLst/>
          </a:prstGeom>
          <a:noFill/>
          <a:ln>
            <a:noFill/>
          </a:ln>
        </p:spPr>
      </p:pic>
      <p:sp>
        <p:nvSpPr>
          <p:cNvPr id="94" name="Google Shape;94;p8"/>
          <p:cNvSpPr txBox="1"/>
          <p:nvPr/>
        </p:nvSpPr>
        <p:spPr>
          <a:xfrm>
            <a:off x="3777925" y="8879700"/>
            <a:ext cx="3324900" cy="1300500"/>
          </a:xfrm>
          <a:prstGeom prst="rect">
            <a:avLst/>
          </a:prstGeom>
          <a:solidFill>
            <a:srgbClr val="D9EAD3"/>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uk" sz="900">
                <a:highlight>
                  <a:srgbClr val="D9EAD3"/>
                </a:highlight>
              </a:rPr>
              <a:t>I</a:t>
            </a:r>
            <a:r>
              <a:rPr lang="uk" sz="1100">
                <a:highlight>
                  <a:srgbClr val="D9EAD3"/>
                </a:highlight>
              </a:rPr>
              <a:t>f you would like to reserve a date for Altar flowers, please contact the Parish Office Altar flower arrangements can be in memory of a loved one, or in honor of a special occasion; birthdays, anniversaries, baptisms, marriages, etc,.                  The suggested donation for flower memorials is $100</a:t>
            </a:r>
            <a:endParaRPr sz="1100">
              <a:highlight>
                <a:srgbClr val="D9EAD3"/>
              </a:highlight>
            </a:endParaRPr>
          </a:p>
        </p:txBody>
      </p:sp>
      <p:pic>
        <p:nvPicPr>
          <p:cNvPr id="95" name="Google Shape;95;p8"/>
          <p:cNvPicPr preferRelativeResize="0"/>
          <p:nvPr/>
        </p:nvPicPr>
        <p:blipFill rotWithShape="1">
          <a:blip r:embed="rId4">
            <a:alphaModFix/>
          </a:blip>
          <a:srcRect r="2581" b="4470"/>
          <a:stretch/>
        </p:blipFill>
        <p:spPr>
          <a:xfrm>
            <a:off x="651888" y="7140475"/>
            <a:ext cx="6257224" cy="16717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9"/>
          <p:cNvPicPr preferRelativeResize="0"/>
          <p:nvPr/>
        </p:nvPicPr>
        <p:blipFill>
          <a:blip r:embed="rId3">
            <a:alphaModFix/>
          </a:blip>
          <a:stretch>
            <a:fillRect/>
          </a:stretch>
        </p:blipFill>
        <p:spPr>
          <a:xfrm>
            <a:off x="485413" y="395900"/>
            <a:ext cx="6589174" cy="1886175"/>
          </a:xfrm>
          <a:prstGeom prst="rect">
            <a:avLst/>
          </a:prstGeom>
          <a:noFill/>
          <a:ln>
            <a:noFill/>
          </a:ln>
        </p:spPr>
      </p:pic>
      <p:pic>
        <p:nvPicPr>
          <p:cNvPr id="101" name="Google Shape;101;p9"/>
          <p:cNvPicPr preferRelativeResize="0"/>
          <p:nvPr/>
        </p:nvPicPr>
        <p:blipFill>
          <a:blip r:embed="rId4">
            <a:alphaModFix/>
          </a:blip>
          <a:stretch>
            <a:fillRect/>
          </a:stretch>
        </p:blipFill>
        <p:spPr>
          <a:xfrm>
            <a:off x="478059" y="2392775"/>
            <a:ext cx="3085832" cy="1955125"/>
          </a:xfrm>
          <a:prstGeom prst="rect">
            <a:avLst/>
          </a:prstGeom>
          <a:noFill/>
          <a:ln>
            <a:noFill/>
          </a:ln>
        </p:spPr>
      </p:pic>
      <p:pic>
        <p:nvPicPr>
          <p:cNvPr id="102" name="Google Shape;102;p9"/>
          <p:cNvPicPr preferRelativeResize="0"/>
          <p:nvPr/>
        </p:nvPicPr>
        <p:blipFill>
          <a:blip r:embed="rId5">
            <a:alphaModFix/>
          </a:blip>
          <a:stretch>
            <a:fillRect/>
          </a:stretch>
        </p:blipFill>
        <p:spPr>
          <a:xfrm>
            <a:off x="478050" y="6646675"/>
            <a:ext cx="3133200" cy="2102846"/>
          </a:xfrm>
          <a:prstGeom prst="rect">
            <a:avLst/>
          </a:prstGeom>
          <a:noFill/>
          <a:ln>
            <a:noFill/>
          </a:ln>
        </p:spPr>
      </p:pic>
      <p:pic>
        <p:nvPicPr>
          <p:cNvPr id="103" name="Google Shape;103;p9"/>
          <p:cNvPicPr preferRelativeResize="0"/>
          <p:nvPr/>
        </p:nvPicPr>
        <p:blipFill>
          <a:blip r:embed="rId6">
            <a:alphaModFix/>
          </a:blip>
          <a:stretch>
            <a:fillRect/>
          </a:stretch>
        </p:blipFill>
        <p:spPr>
          <a:xfrm>
            <a:off x="3894025" y="2456224"/>
            <a:ext cx="3180551" cy="1896900"/>
          </a:xfrm>
          <a:prstGeom prst="rect">
            <a:avLst/>
          </a:prstGeom>
          <a:noFill/>
          <a:ln>
            <a:noFill/>
          </a:ln>
        </p:spPr>
      </p:pic>
      <p:pic>
        <p:nvPicPr>
          <p:cNvPr id="104" name="Google Shape;104;p9"/>
          <p:cNvPicPr preferRelativeResize="0"/>
          <p:nvPr/>
        </p:nvPicPr>
        <p:blipFill rotWithShape="1">
          <a:blip r:embed="rId7">
            <a:alphaModFix/>
          </a:blip>
          <a:srcRect l="1418" t="2837" r="1418"/>
          <a:stretch/>
        </p:blipFill>
        <p:spPr>
          <a:xfrm>
            <a:off x="3796400" y="6646682"/>
            <a:ext cx="3278175" cy="2158086"/>
          </a:xfrm>
          <a:prstGeom prst="rect">
            <a:avLst/>
          </a:prstGeom>
          <a:noFill/>
          <a:ln w="9525" cap="flat" cmpd="sng">
            <a:solidFill>
              <a:srgbClr val="000000"/>
            </a:solidFill>
            <a:prstDash val="solid"/>
            <a:round/>
            <a:headEnd type="none" w="sm" len="sm"/>
            <a:tailEnd type="none" w="sm" len="sm"/>
          </a:ln>
        </p:spPr>
      </p:pic>
      <p:pic>
        <p:nvPicPr>
          <p:cNvPr id="105" name="Google Shape;105;p9"/>
          <p:cNvPicPr preferRelativeResize="0"/>
          <p:nvPr/>
        </p:nvPicPr>
        <p:blipFill>
          <a:blip r:embed="rId8">
            <a:alphaModFix/>
          </a:blip>
          <a:stretch>
            <a:fillRect/>
          </a:stretch>
        </p:blipFill>
        <p:spPr>
          <a:xfrm>
            <a:off x="472068" y="4545225"/>
            <a:ext cx="3180565" cy="1967376"/>
          </a:xfrm>
          <a:prstGeom prst="rect">
            <a:avLst/>
          </a:prstGeom>
          <a:noFill/>
          <a:ln>
            <a:noFill/>
          </a:ln>
        </p:spPr>
      </p:pic>
      <p:pic>
        <p:nvPicPr>
          <p:cNvPr id="106" name="Google Shape;106;p9"/>
          <p:cNvPicPr preferRelativeResize="0"/>
          <p:nvPr/>
        </p:nvPicPr>
        <p:blipFill>
          <a:blip r:embed="rId9">
            <a:alphaModFix/>
          </a:blip>
          <a:stretch>
            <a:fillRect/>
          </a:stretch>
        </p:blipFill>
        <p:spPr>
          <a:xfrm>
            <a:off x="3796400" y="4451086"/>
            <a:ext cx="3278176" cy="1967354"/>
          </a:xfrm>
          <a:prstGeom prst="rect">
            <a:avLst/>
          </a:prstGeom>
          <a:noFill/>
          <a:ln>
            <a:noFill/>
          </a:ln>
        </p:spPr>
      </p:pic>
      <p:pic>
        <p:nvPicPr>
          <p:cNvPr id="107" name="Google Shape;107;p9"/>
          <p:cNvPicPr preferRelativeResize="0"/>
          <p:nvPr/>
        </p:nvPicPr>
        <p:blipFill>
          <a:blip r:embed="rId10">
            <a:alphaModFix/>
          </a:blip>
          <a:stretch>
            <a:fillRect/>
          </a:stretch>
        </p:blipFill>
        <p:spPr>
          <a:xfrm>
            <a:off x="360000" y="2317975"/>
            <a:ext cx="1464725" cy="1125500"/>
          </a:xfrm>
          <a:prstGeom prst="rect">
            <a:avLst/>
          </a:prstGeom>
          <a:noFill/>
          <a:ln>
            <a:noFill/>
          </a:ln>
        </p:spPr>
      </p:pic>
    </p:spTree>
  </p:cSld>
  <p:clrMapOvr>
    <a:masterClrMapping/>
  </p:clrMapOvr>
</p:sld>
</file>

<file path=ppt/theme/theme1.xml><?xml version="1.0" encoding="utf-8"?>
<a:theme xmlns:a="http://schemas.openxmlformats.org/drawingml/2006/main" name="St Brigid's Newsletter">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1148</Words>
  <PresentationFormat>Custom</PresentationFormat>
  <Paragraphs>142</Paragraphs>
  <Slides>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Poppins</vt:lpstr>
      <vt:lpstr>Playball</vt:lpstr>
      <vt:lpstr>Poppins Light</vt:lpstr>
      <vt:lpstr>Poppins SemiBold</vt:lpstr>
      <vt:lpstr>St Brigid's Newsletter</vt:lpstr>
      <vt:lpstr>Slide 1</vt:lpstr>
      <vt:lpstr>Slide 2</vt:lpstr>
      <vt:lpstr>Slide 3</vt:lpstr>
      <vt:lpstr>Slide 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Manager</dc:creator>
  <cp:lastModifiedBy>Admin</cp:lastModifiedBy>
  <cp:revision>1</cp:revision>
  <dcterms:modified xsi:type="dcterms:W3CDTF">2023-09-13T05:43:14Z</dcterms:modified>
</cp:coreProperties>
</file>